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60"/>
  </p:notesMasterIdLst>
  <p:sldIdLst>
    <p:sldId id="342" r:id="rId2"/>
    <p:sldId id="380" r:id="rId3"/>
    <p:sldId id="341" r:id="rId4"/>
    <p:sldId id="260" r:id="rId5"/>
    <p:sldId id="261" r:id="rId6"/>
    <p:sldId id="262" r:id="rId7"/>
    <p:sldId id="263" r:id="rId8"/>
    <p:sldId id="264" r:id="rId9"/>
    <p:sldId id="265" r:id="rId10"/>
    <p:sldId id="346" r:id="rId11"/>
    <p:sldId id="347" r:id="rId12"/>
    <p:sldId id="348" r:id="rId13"/>
    <p:sldId id="349" r:id="rId14"/>
    <p:sldId id="345" r:id="rId15"/>
    <p:sldId id="266" r:id="rId16"/>
    <p:sldId id="267" r:id="rId17"/>
    <p:sldId id="268" r:id="rId18"/>
    <p:sldId id="269" r:id="rId19"/>
    <p:sldId id="316" r:id="rId20"/>
    <p:sldId id="270" r:id="rId21"/>
    <p:sldId id="308" r:id="rId22"/>
    <p:sldId id="350" r:id="rId23"/>
    <p:sldId id="309" r:id="rId24"/>
    <p:sldId id="335" r:id="rId25"/>
    <p:sldId id="336" r:id="rId26"/>
    <p:sldId id="338" r:id="rId27"/>
    <p:sldId id="307" r:id="rId28"/>
    <p:sldId id="294" r:id="rId29"/>
    <p:sldId id="319" r:id="rId30"/>
    <p:sldId id="320" r:id="rId31"/>
    <p:sldId id="321" r:id="rId32"/>
    <p:sldId id="322" r:id="rId33"/>
    <p:sldId id="324" r:id="rId34"/>
    <p:sldId id="325" r:id="rId35"/>
    <p:sldId id="327" r:id="rId36"/>
    <p:sldId id="328" r:id="rId37"/>
    <p:sldId id="288" r:id="rId38"/>
    <p:sldId id="289" r:id="rId39"/>
    <p:sldId id="290" r:id="rId40"/>
    <p:sldId id="291" r:id="rId41"/>
    <p:sldId id="292" r:id="rId42"/>
    <p:sldId id="303" r:id="rId43"/>
    <p:sldId id="306" r:id="rId44"/>
    <p:sldId id="304" r:id="rId45"/>
    <p:sldId id="331" r:id="rId46"/>
    <p:sldId id="343" r:id="rId47"/>
    <p:sldId id="354" r:id="rId48"/>
    <p:sldId id="351" r:id="rId49"/>
    <p:sldId id="355" r:id="rId50"/>
    <p:sldId id="358" r:id="rId51"/>
    <p:sldId id="352" r:id="rId52"/>
    <p:sldId id="356" r:id="rId53"/>
    <p:sldId id="344" r:id="rId54"/>
    <p:sldId id="360" r:id="rId55"/>
    <p:sldId id="359" r:id="rId56"/>
    <p:sldId id="353" r:id="rId57"/>
    <p:sldId id="357" r:id="rId58"/>
    <p:sldId id="282"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31479-D4C5-4CE0-B035-EDA7D1E7D4CA}" v="3" dt="2024-10-02T14:31:08.955"/>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en Türkmen" userId="1f0c25d06ac13e03" providerId="LiveId" clId="{37131479-D4C5-4CE0-B035-EDA7D1E7D4CA}"/>
    <pc:docChg chg="modSld">
      <pc:chgData name="Ceren Türkmen" userId="1f0c25d06ac13e03" providerId="LiveId" clId="{37131479-D4C5-4CE0-B035-EDA7D1E7D4CA}" dt="2024-10-02T14:31:08.955" v="1" actId="1076"/>
      <pc:docMkLst>
        <pc:docMk/>
      </pc:docMkLst>
      <pc:sldChg chg="modSp">
        <pc:chgData name="Ceren Türkmen" userId="1f0c25d06ac13e03" providerId="LiveId" clId="{37131479-D4C5-4CE0-B035-EDA7D1E7D4CA}" dt="2024-10-02T14:31:08.955" v="1" actId="1076"/>
        <pc:sldMkLst>
          <pc:docMk/>
          <pc:sldMk cId="0" sldId="380"/>
        </pc:sldMkLst>
        <pc:picChg chg="mod">
          <ac:chgData name="Ceren Türkmen" userId="1f0c25d06ac13e03" providerId="LiveId" clId="{37131479-D4C5-4CE0-B035-EDA7D1E7D4CA}" dt="2024-10-02T14:31:07.404" v="0" actId="1076"/>
          <ac:picMkLst>
            <pc:docMk/>
            <pc:sldMk cId="0" sldId="380"/>
            <ac:picMk id="6149" creationId="{FB1C47E4-3223-DB35-D311-C613DDD87116}"/>
          </ac:picMkLst>
        </pc:picChg>
        <pc:picChg chg="mod">
          <ac:chgData name="Ceren Türkmen" userId="1f0c25d06ac13e03" providerId="LiveId" clId="{37131479-D4C5-4CE0-B035-EDA7D1E7D4CA}" dt="2024-10-02T14:31:08.955" v="1" actId="1076"/>
          <ac:picMkLst>
            <pc:docMk/>
            <pc:sldMk cId="0" sldId="380"/>
            <ac:picMk id="6150" creationId="{C777641F-BFC1-5479-B48C-3E85D04DB9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6EB72-4681-4DBF-8A15-94425D05C86A}" type="datetimeFigureOut">
              <a:rPr lang="tr-TR" smtClean="0"/>
              <a:t>2.10.2024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5BA95-DCA5-4FBF-8244-A178EC119329}" type="slidenum">
              <a:rPr lang="tr-TR" smtClean="0"/>
              <a:t>‹#›</a:t>
            </a:fld>
            <a:endParaRPr lang="tr-TR"/>
          </a:p>
        </p:txBody>
      </p:sp>
    </p:spTree>
    <p:extLst>
      <p:ext uri="{BB962C8B-B14F-4D97-AF65-F5344CB8AC3E}">
        <p14:creationId xmlns:p14="http://schemas.microsoft.com/office/powerpoint/2010/main" val="13967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Resmi Yer Tutucusu 1">
            <a:extLst>
              <a:ext uri="{FF2B5EF4-FFF2-40B4-BE49-F238E27FC236}">
                <a16:creationId xmlns:a16="http://schemas.microsoft.com/office/drawing/2014/main" id="{08129DDC-BBA9-AD58-EAA1-305D59437672}"/>
              </a:ext>
            </a:extLst>
          </p:cNvPr>
          <p:cNvSpPr>
            <a:spLocks noGrp="1" noRot="1" noChangeAspect="1" noChangeArrowheads="1" noTextEdit="1"/>
          </p:cNvSpPr>
          <p:nvPr>
            <p:ph type="sldImg"/>
          </p:nvPr>
        </p:nvSpPr>
        <p:spPr>
          <a:ln/>
        </p:spPr>
      </p:sp>
      <p:sp>
        <p:nvSpPr>
          <p:cNvPr id="7171" name="Not Yer Tutucusu 2">
            <a:extLst>
              <a:ext uri="{FF2B5EF4-FFF2-40B4-BE49-F238E27FC236}">
                <a16:creationId xmlns:a16="http://schemas.microsoft.com/office/drawing/2014/main" id="{7501AF39-B025-DF37-A2D1-810FD4C339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tr-TR" altLang="tr-TR"/>
          </a:p>
        </p:txBody>
      </p:sp>
      <p:sp>
        <p:nvSpPr>
          <p:cNvPr id="7172" name="Slayt Numarası Yer Tutucusu 3">
            <a:extLst>
              <a:ext uri="{FF2B5EF4-FFF2-40B4-BE49-F238E27FC236}">
                <a16:creationId xmlns:a16="http://schemas.microsoft.com/office/drawing/2014/main" id="{24A7B163-280C-42AF-7B26-6CD55D96E73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215C2A-E3E3-4885-AD1B-A352F19674FF}" type="slidenum">
              <a:rPr lang="tr-TR" altLang="tr-TR" smtClean="0">
                <a:latin typeface="Times New Roman" panose="02020603050405020304" pitchFamily="18" charset="0"/>
              </a:rPr>
              <a:pPr/>
              <a:t>2</a:t>
            </a:fld>
            <a:endParaRPr lang="tr-TR" altLang="tr-T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19111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117725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021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3371260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411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188736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1515787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930606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ş">
    <p:spTree>
      <p:nvGrpSpPr>
        <p:cNvPr id="1" name=""/>
        <p:cNvGrpSpPr/>
        <p:nvPr/>
      </p:nvGrpSpPr>
      <p:grpSpPr>
        <a:xfrm>
          <a:off x="0" y="0"/>
          <a:ext cx="0" cy="0"/>
          <a:chOff x="0" y="0"/>
          <a:chExt cx="0" cy="0"/>
        </a:xfrm>
      </p:grpSpPr>
      <p:sp>
        <p:nvSpPr>
          <p:cNvPr id="2" name="Slayt Numarası Yer Tutucusu 3">
            <a:extLst>
              <a:ext uri="{FF2B5EF4-FFF2-40B4-BE49-F238E27FC236}">
                <a16:creationId xmlns:a16="http://schemas.microsoft.com/office/drawing/2014/main" id="{3C562ADB-B315-D46C-2CE6-1D01EAFF0F79}"/>
              </a:ext>
            </a:extLst>
          </p:cNvPr>
          <p:cNvSpPr>
            <a:spLocks noGrp="1"/>
          </p:cNvSpPr>
          <p:nvPr>
            <p:ph type="sldNum" sz="quarter" idx="10"/>
          </p:nvPr>
        </p:nvSpPr>
        <p:spPr/>
        <p:txBody>
          <a:bodyPr rtlCol="0"/>
          <a:lstStyle>
            <a:lvl1pPr>
              <a:defRPr smtClean="0"/>
            </a:lvl1pPr>
          </a:lstStyle>
          <a:p>
            <a:pPr>
              <a:defRPr/>
            </a:pPr>
            <a:fld id="{BF9D7AB4-7189-46AB-8A6C-CCF06A1DB8FA}" type="slidenum">
              <a:rPr lang="tr-TR"/>
              <a:pPr>
                <a:defRPr/>
              </a:pPr>
              <a:t>‹#›</a:t>
            </a:fld>
            <a:endParaRPr lang="tr-TR" dirty="0"/>
          </a:p>
        </p:txBody>
      </p:sp>
      <p:sp>
        <p:nvSpPr>
          <p:cNvPr id="3" name="Tarih Yer Tutucusu 1">
            <a:extLst>
              <a:ext uri="{FF2B5EF4-FFF2-40B4-BE49-F238E27FC236}">
                <a16:creationId xmlns:a16="http://schemas.microsoft.com/office/drawing/2014/main" id="{D47F428E-9DD9-0F49-0339-CEEC52453251}"/>
              </a:ext>
            </a:extLst>
          </p:cNvPr>
          <p:cNvSpPr>
            <a:spLocks noGrp="1"/>
          </p:cNvSpPr>
          <p:nvPr>
            <p:ph type="dt" sz="half" idx="11"/>
          </p:nvPr>
        </p:nvSpPr>
        <p:spPr/>
        <p:txBody>
          <a:bodyPr rtlCol="0"/>
          <a:lstStyle>
            <a:lvl1pPr>
              <a:defRPr smtClean="0"/>
            </a:lvl1pPr>
          </a:lstStyle>
          <a:p>
            <a:pPr>
              <a:defRPr/>
            </a:pPr>
            <a:fld id="{3CC1D992-35CB-46AD-9479-10D1221FE8CE}" type="datetime1">
              <a:rPr lang="tr-TR"/>
              <a:pPr>
                <a:defRPr/>
              </a:pPr>
              <a:t>2.10.2024</a:t>
            </a:fld>
            <a:endParaRPr lang="tr-TR" dirty="0"/>
          </a:p>
        </p:txBody>
      </p:sp>
      <p:sp>
        <p:nvSpPr>
          <p:cNvPr id="4" name="Alt Bilgi Yer Tutucusu 2">
            <a:extLst>
              <a:ext uri="{FF2B5EF4-FFF2-40B4-BE49-F238E27FC236}">
                <a16:creationId xmlns:a16="http://schemas.microsoft.com/office/drawing/2014/main" id="{F8CDDE6C-30BA-9B49-B302-727C098B7392}"/>
              </a:ext>
            </a:extLst>
          </p:cNvPr>
          <p:cNvSpPr>
            <a:spLocks noGrp="1"/>
          </p:cNvSpPr>
          <p:nvPr>
            <p:ph type="ftr" sz="quarter" idx="12"/>
          </p:nvPr>
        </p:nvSpPr>
        <p:spPr/>
        <p:txBody>
          <a:bodyPr rtlCol="0"/>
          <a:lstStyle>
            <a:lvl1pPr>
              <a:defRPr dirty="0"/>
            </a:lvl1pPr>
          </a:lstStyle>
          <a:p>
            <a:pPr>
              <a:defRPr/>
            </a:pPr>
            <a:r>
              <a:rPr lang="tr-TR"/>
              <a:t>Alt bilgi ekleme</a:t>
            </a:r>
          </a:p>
        </p:txBody>
      </p:sp>
    </p:spTree>
    <p:extLst>
      <p:ext uri="{BB962C8B-B14F-4D97-AF65-F5344CB8AC3E}">
        <p14:creationId xmlns:p14="http://schemas.microsoft.com/office/powerpoint/2010/main" val="256093292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304906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02F8D0FB-D536-4632-86E3-9283994CF7D5}" type="datetimeFigureOut">
              <a:rPr lang="hu-HU" smtClean="0"/>
              <a:t>2024. 10. 02.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203406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02F8D0FB-D536-4632-86E3-9283994CF7D5}" type="datetimeFigureOut">
              <a:rPr lang="hu-HU" smtClean="0"/>
              <a:t>2024. 10. 02.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275120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02F8D0FB-D536-4632-86E3-9283994CF7D5}" type="datetimeFigureOut">
              <a:rPr lang="hu-HU" smtClean="0"/>
              <a:t>2024. 10. 02.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186392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02F8D0FB-D536-4632-86E3-9283994CF7D5}" type="datetimeFigureOut">
              <a:rPr lang="hu-HU" smtClean="0"/>
              <a:t>2024. 10. 02.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129534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8D0FB-D536-4632-86E3-9283994CF7D5}" type="datetimeFigureOut">
              <a:rPr lang="hu-HU" smtClean="0"/>
              <a:t>2024. 10. 02.</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413858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02F8D0FB-D536-4632-86E3-9283994CF7D5}" type="datetimeFigureOut">
              <a:rPr lang="hu-HU" smtClean="0"/>
              <a:t>2024. 10. 02.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E7FB052-C301-46B9-A4F0-008B29C6C506}" type="slidenum">
              <a:rPr lang="hu-HU" smtClean="0"/>
              <a:t>‹#›</a:t>
            </a:fld>
            <a:endParaRPr lang="hu-HU"/>
          </a:p>
        </p:txBody>
      </p:sp>
    </p:spTree>
    <p:extLst>
      <p:ext uri="{BB962C8B-B14F-4D97-AF65-F5344CB8AC3E}">
        <p14:creationId xmlns:p14="http://schemas.microsoft.com/office/powerpoint/2010/main" val="96474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E7FB052-C301-46B9-A4F0-008B29C6C506}" type="slidenum">
              <a:rPr lang="hu-HU" smtClean="0"/>
              <a:t>‹#›</a:t>
            </a:fld>
            <a:endParaRPr lang="hu-HU"/>
          </a:p>
        </p:txBody>
      </p:sp>
      <p:sp>
        <p:nvSpPr>
          <p:cNvPr id="5" name="Date Placeholder 4"/>
          <p:cNvSpPr>
            <a:spLocks noGrp="1"/>
          </p:cNvSpPr>
          <p:nvPr>
            <p:ph type="dt" sz="half" idx="10"/>
          </p:nvPr>
        </p:nvSpPr>
        <p:spPr/>
        <p:txBody>
          <a:bodyPr/>
          <a:lstStyle/>
          <a:p>
            <a:fld id="{02F8D0FB-D536-4632-86E3-9283994CF7D5}" type="datetimeFigureOut">
              <a:rPr lang="hu-HU" smtClean="0"/>
              <a:t>2024. 10. 02.</a:t>
            </a:fld>
            <a:endParaRPr lang="hu-HU"/>
          </a:p>
        </p:txBody>
      </p:sp>
    </p:spTree>
    <p:extLst>
      <p:ext uri="{BB962C8B-B14F-4D97-AF65-F5344CB8AC3E}">
        <p14:creationId xmlns:p14="http://schemas.microsoft.com/office/powerpoint/2010/main" val="4179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F8D0FB-D536-4632-86E3-9283994CF7D5}" type="datetimeFigureOut">
              <a:rPr lang="hu-HU" smtClean="0"/>
              <a:t>2024. 10. 02.</a:t>
            </a:fld>
            <a:endParaRPr lang="hu-H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7FB052-C301-46B9-A4F0-008B29C6C506}" type="slidenum">
              <a:rPr lang="hu-HU" smtClean="0"/>
              <a:t>‹#›</a:t>
            </a:fld>
            <a:endParaRPr lang="hu-HU"/>
          </a:p>
        </p:txBody>
      </p:sp>
    </p:spTree>
    <p:extLst>
      <p:ext uri="{BB962C8B-B14F-4D97-AF65-F5344CB8AC3E}">
        <p14:creationId xmlns:p14="http://schemas.microsoft.com/office/powerpoint/2010/main" val="41137153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c.europa.eu/agriculture/sites/agriculture/files/publi/fact/leader/2006_en.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ec.europa.eu/environment/circular-economy/pdf/new_circular_economy_action_plan.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E9DBFA-AD75-295C-F533-3F72DBC8B8FE}"/>
              </a:ext>
            </a:extLst>
          </p:cNvPr>
          <p:cNvSpPr>
            <a:spLocks noGrp="1"/>
          </p:cNvSpPr>
          <p:nvPr>
            <p:ph type="ctrTitle"/>
          </p:nvPr>
        </p:nvSpPr>
        <p:spPr>
          <a:xfrm>
            <a:off x="424543" y="1642608"/>
            <a:ext cx="9644742" cy="2590799"/>
          </a:xfrm>
        </p:spPr>
        <p:txBody>
          <a:bodyPr>
            <a:noAutofit/>
          </a:bodyPr>
          <a:lstStyle/>
          <a:p>
            <a:pPr algn="ctr"/>
            <a:r>
              <a:rPr lang="en-US" sz="3600" b="1" dirty="0">
                <a:solidFill>
                  <a:schemeClr val="accent1">
                    <a:lumMod val="75000"/>
                  </a:schemeClr>
                </a:solidFill>
                <a:latin typeface="Arial" panose="020B0604020202020204" pitchFamily="34" charset="0"/>
                <a:cs typeface="Arial" panose="020B0604020202020204" pitchFamily="34" charset="0"/>
              </a:rPr>
              <a:t>Regional and Local Economic Development in a Circular Economy: Addressing Spatial Inequalities and Advancing Sustainable Rural Development </a:t>
            </a:r>
            <a:endParaRPr lang="hu-HU" sz="3600" dirty="0"/>
          </a:p>
        </p:txBody>
      </p:sp>
      <p:sp>
        <p:nvSpPr>
          <p:cNvPr id="3" name="Alcím 2">
            <a:extLst>
              <a:ext uri="{FF2B5EF4-FFF2-40B4-BE49-F238E27FC236}">
                <a16:creationId xmlns:a16="http://schemas.microsoft.com/office/drawing/2014/main" id="{EF4A3B25-7487-C2B0-488F-582020CFDC59}"/>
              </a:ext>
            </a:extLst>
          </p:cNvPr>
          <p:cNvSpPr>
            <a:spLocks noGrp="1"/>
          </p:cNvSpPr>
          <p:nvPr>
            <p:ph type="subTitle" idx="1"/>
          </p:nvPr>
        </p:nvSpPr>
        <p:spPr>
          <a:xfrm>
            <a:off x="1578429" y="4733018"/>
            <a:ext cx="7511143" cy="1655762"/>
          </a:xfrm>
        </p:spPr>
        <p:txBody>
          <a:bodyPr/>
          <a:lstStyle/>
          <a:p>
            <a:pPr algn="l"/>
            <a:r>
              <a:rPr lang="hu-HU" sz="2400" b="1" dirty="0">
                <a:solidFill>
                  <a:schemeClr val="accent1">
                    <a:lumMod val="75000"/>
                  </a:schemeClr>
                </a:solidFill>
              </a:rPr>
              <a:t>Prof. Dr. Henrietta NAGY</a:t>
            </a:r>
          </a:p>
          <a:p>
            <a:pPr algn="l"/>
            <a:r>
              <a:rPr lang="hu-HU" b="1" dirty="0" err="1">
                <a:solidFill>
                  <a:schemeClr val="accent1">
                    <a:lumMod val="75000"/>
                  </a:schemeClr>
                </a:solidFill>
              </a:rPr>
              <a:t>full</a:t>
            </a:r>
            <a:r>
              <a:rPr lang="hu-HU" b="1" dirty="0">
                <a:solidFill>
                  <a:schemeClr val="accent1">
                    <a:lumMod val="75000"/>
                  </a:schemeClr>
                </a:solidFill>
              </a:rPr>
              <a:t> professor</a:t>
            </a:r>
          </a:p>
          <a:p>
            <a:pPr algn="l"/>
            <a:r>
              <a:rPr lang="hu-HU" b="1" dirty="0">
                <a:solidFill>
                  <a:schemeClr val="accent1">
                    <a:lumMod val="75000"/>
                  </a:schemeClr>
                </a:solidFill>
              </a:rPr>
              <a:t>Milton Friedman University, Budapest, Hungary</a:t>
            </a:r>
          </a:p>
        </p:txBody>
      </p:sp>
      <p:pic>
        <p:nvPicPr>
          <p:cNvPr id="5" name="Kép 4">
            <a:extLst>
              <a:ext uri="{FF2B5EF4-FFF2-40B4-BE49-F238E27FC236}">
                <a16:creationId xmlns:a16="http://schemas.microsoft.com/office/drawing/2014/main" id="{48AEDFEA-293F-EE82-4EE2-F596EAC390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599" y="0"/>
            <a:ext cx="5921829" cy="1500007"/>
          </a:xfrm>
          <a:prstGeom prst="rect">
            <a:avLst/>
          </a:prstGeom>
        </p:spPr>
      </p:pic>
    </p:spTree>
    <p:extLst>
      <p:ext uri="{BB962C8B-B14F-4D97-AF65-F5344CB8AC3E}">
        <p14:creationId xmlns:p14="http://schemas.microsoft.com/office/powerpoint/2010/main" val="1197361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95E838D-FCED-3DB3-4972-EBC338F341EA}"/>
              </a:ext>
            </a:extLst>
          </p:cNvPr>
          <p:cNvPicPr>
            <a:picLocks noChangeAspect="1"/>
          </p:cNvPicPr>
          <p:nvPr/>
        </p:nvPicPr>
        <p:blipFill>
          <a:blip r:embed="rId2"/>
          <a:stretch>
            <a:fillRect/>
          </a:stretch>
        </p:blipFill>
        <p:spPr>
          <a:xfrm>
            <a:off x="0" y="277927"/>
            <a:ext cx="12192000" cy="6378054"/>
          </a:xfrm>
          <a:prstGeom prst="rect">
            <a:avLst/>
          </a:prstGeom>
        </p:spPr>
      </p:pic>
    </p:spTree>
    <p:extLst>
      <p:ext uri="{BB962C8B-B14F-4D97-AF65-F5344CB8AC3E}">
        <p14:creationId xmlns:p14="http://schemas.microsoft.com/office/powerpoint/2010/main" val="403345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04A2DA6-8CF2-1EC5-85DF-AE84F2D7C810}"/>
              </a:ext>
            </a:extLst>
          </p:cNvPr>
          <p:cNvPicPr>
            <a:picLocks noChangeAspect="1"/>
          </p:cNvPicPr>
          <p:nvPr/>
        </p:nvPicPr>
        <p:blipFill>
          <a:blip r:embed="rId2"/>
          <a:stretch>
            <a:fillRect/>
          </a:stretch>
        </p:blipFill>
        <p:spPr>
          <a:xfrm>
            <a:off x="0" y="882502"/>
            <a:ext cx="12283839" cy="5433237"/>
          </a:xfrm>
          <a:prstGeom prst="rect">
            <a:avLst/>
          </a:prstGeom>
        </p:spPr>
      </p:pic>
    </p:spTree>
    <p:extLst>
      <p:ext uri="{BB962C8B-B14F-4D97-AF65-F5344CB8AC3E}">
        <p14:creationId xmlns:p14="http://schemas.microsoft.com/office/powerpoint/2010/main" val="2463131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63F1C37-92DD-2F39-104B-C2AF34DB6248}"/>
              </a:ext>
            </a:extLst>
          </p:cNvPr>
          <p:cNvPicPr>
            <a:picLocks noChangeAspect="1"/>
          </p:cNvPicPr>
          <p:nvPr/>
        </p:nvPicPr>
        <p:blipFill>
          <a:blip r:embed="rId2"/>
          <a:stretch>
            <a:fillRect/>
          </a:stretch>
        </p:blipFill>
        <p:spPr>
          <a:xfrm>
            <a:off x="155712" y="331251"/>
            <a:ext cx="11880575" cy="6526749"/>
          </a:xfrm>
          <a:prstGeom prst="rect">
            <a:avLst/>
          </a:prstGeom>
        </p:spPr>
      </p:pic>
    </p:spTree>
    <p:extLst>
      <p:ext uri="{BB962C8B-B14F-4D97-AF65-F5344CB8AC3E}">
        <p14:creationId xmlns:p14="http://schemas.microsoft.com/office/powerpoint/2010/main" val="353114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568B0EE-01AD-EF23-ED31-6CF8F58B3187}"/>
              </a:ext>
            </a:extLst>
          </p:cNvPr>
          <p:cNvPicPr>
            <a:picLocks noChangeAspect="1"/>
          </p:cNvPicPr>
          <p:nvPr/>
        </p:nvPicPr>
        <p:blipFill>
          <a:blip r:embed="rId2"/>
          <a:stretch>
            <a:fillRect/>
          </a:stretch>
        </p:blipFill>
        <p:spPr>
          <a:xfrm>
            <a:off x="244549" y="296777"/>
            <a:ext cx="11526109" cy="6582489"/>
          </a:xfrm>
          <a:prstGeom prst="rect">
            <a:avLst/>
          </a:prstGeom>
        </p:spPr>
      </p:pic>
    </p:spTree>
    <p:extLst>
      <p:ext uri="{BB962C8B-B14F-4D97-AF65-F5344CB8AC3E}">
        <p14:creationId xmlns:p14="http://schemas.microsoft.com/office/powerpoint/2010/main" val="245732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54363483-5D47-67C8-2382-40141827E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834" y="0"/>
            <a:ext cx="5230332" cy="6858000"/>
          </a:xfrm>
          <a:prstGeom prst="rect">
            <a:avLst/>
          </a:prstGeom>
        </p:spPr>
      </p:pic>
    </p:spTree>
    <p:extLst>
      <p:ext uri="{BB962C8B-B14F-4D97-AF65-F5344CB8AC3E}">
        <p14:creationId xmlns:p14="http://schemas.microsoft.com/office/powerpoint/2010/main" val="189979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33937" cy="3416969"/>
          </a:xfrm>
          <a:prstGeom prst="rect">
            <a:avLst/>
          </a:prstGeom>
        </p:spPr>
      </p:pic>
      <p:pic>
        <p:nvPicPr>
          <p:cNvPr id="7" name="Tartalom helye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67422" y="3345710"/>
            <a:ext cx="7024577" cy="3512289"/>
          </a:xfrm>
          <a:prstGeom prst="rect">
            <a:avLst/>
          </a:prstGeom>
        </p:spPr>
      </p:pic>
    </p:spTree>
    <p:extLst>
      <p:ext uri="{BB962C8B-B14F-4D97-AF65-F5344CB8AC3E}">
        <p14:creationId xmlns:p14="http://schemas.microsoft.com/office/powerpoint/2010/main" val="409011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756" y="135788"/>
            <a:ext cx="6097244" cy="6722212"/>
          </a:xfrm>
          <a:prstGeom prst="rect">
            <a:avLst/>
          </a:prstGeom>
        </p:spPr>
      </p:pic>
      <p:sp>
        <p:nvSpPr>
          <p:cNvPr id="3" name="Téglalap 2"/>
          <p:cNvSpPr/>
          <p:nvPr/>
        </p:nvSpPr>
        <p:spPr>
          <a:xfrm>
            <a:off x="218172" y="551394"/>
            <a:ext cx="5566610" cy="3785652"/>
          </a:xfrm>
          <a:prstGeom prst="rect">
            <a:avLst/>
          </a:prstGeom>
        </p:spPr>
        <p:txBody>
          <a:bodyPr wrap="square">
            <a:spAutoFit/>
          </a:bodyPr>
          <a:lstStyle/>
          <a:p>
            <a:pPr algn="just"/>
            <a:r>
              <a:rPr lang="hu-HU" sz="2000" dirty="0">
                <a:solidFill>
                  <a:schemeClr val="accent1">
                    <a:lumMod val="75000"/>
                  </a:schemeClr>
                </a:solidFill>
              </a:rPr>
              <a:t>- </a:t>
            </a:r>
            <a:r>
              <a:rPr lang="en-US" sz="2000" dirty="0"/>
              <a:t>Urbanization offers unmatched opportunities, yet cities find poverty and wealth in close proximity, making high and growing levels of inequality all the more glaring</a:t>
            </a:r>
            <a:r>
              <a:rPr lang="hu-HU" sz="2000" dirty="0"/>
              <a:t>.</a:t>
            </a:r>
          </a:p>
          <a:p>
            <a:pPr algn="just"/>
            <a:r>
              <a:rPr lang="hu-HU" sz="2000" dirty="0"/>
              <a:t>- The </a:t>
            </a:r>
            <a:r>
              <a:rPr lang="hu-HU" sz="2000" dirty="0" err="1"/>
              <a:t>high</a:t>
            </a:r>
            <a:r>
              <a:rPr lang="hu-HU" sz="2000" dirty="0"/>
              <a:t> concentration of </a:t>
            </a:r>
            <a:r>
              <a:rPr lang="hu-HU" sz="2000" dirty="0" err="1"/>
              <a:t>people</a:t>
            </a:r>
            <a:r>
              <a:rPr lang="hu-HU" sz="2000" dirty="0"/>
              <a:t> and businesses has </a:t>
            </a:r>
            <a:r>
              <a:rPr lang="hu-HU" sz="2000" dirty="0" err="1"/>
              <a:t>favourable</a:t>
            </a:r>
            <a:r>
              <a:rPr lang="hu-HU" sz="2000" dirty="0"/>
              <a:t> </a:t>
            </a:r>
            <a:r>
              <a:rPr lang="hu-HU" sz="2000" dirty="0" err="1"/>
              <a:t>impacts</a:t>
            </a:r>
            <a:r>
              <a:rPr lang="hu-HU" sz="2000" dirty="0"/>
              <a:t> </a:t>
            </a:r>
            <a:r>
              <a:rPr lang="hu-HU" sz="2000" dirty="0" err="1"/>
              <a:t>but</a:t>
            </a:r>
            <a:r>
              <a:rPr lang="hu-HU" sz="2000" dirty="0"/>
              <a:t> </a:t>
            </a:r>
            <a:r>
              <a:rPr lang="hu-HU" sz="2000" dirty="0" err="1"/>
              <a:t>causes</a:t>
            </a:r>
            <a:r>
              <a:rPr lang="hu-HU" sz="2000" dirty="0"/>
              <a:t> </a:t>
            </a:r>
            <a:r>
              <a:rPr lang="hu-HU" sz="2000" dirty="0" err="1"/>
              <a:t>several</a:t>
            </a:r>
            <a:r>
              <a:rPr lang="hu-HU" sz="2000" dirty="0"/>
              <a:t> </a:t>
            </a:r>
            <a:r>
              <a:rPr lang="hu-HU" sz="2000" dirty="0" err="1"/>
              <a:t>problems</a:t>
            </a:r>
            <a:r>
              <a:rPr lang="hu-HU" sz="2000" dirty="0"/>
              <a:t> (</a:t>
            </a:r>
            <a:r>
              <a:rPr lang="hu-HU" sz="2000" dirty="0" err="1"/>
              <a:t>economic</a:t>
            </a:r>
            <a:r>
              <a:rPr lang="hu-HU" sz="2000" dirty="0"/>
              <a:t>, </a:t>
            </a:r>
            <a:r>
              <a:rPr lang="hu-HU" sz="2000" dirty="0" err="1"/>
              <a:t>environmental</a:t>
            </a:r>
            <a:r>
              <a:rPr lang="hu-HU" sz="2000" dirty="0"/>
              <a:t>, </a:t>
            </a:r>
            <a:r>
              <a:rPr lang="hu-HU" sz="2000" dirty="0" err="1"/>
              <a:t>transportation</a:t>
            </a:r>
            <a:r>
              <a:rPr lang="hu-HU" sz="2000" dirty="0"/>
              <a:t>, </a:t>
            </a:r>
            <a:r>
              <a:rPr lang="hu-HU" sz="2000" dirty="0" err="1"/>
              <a:t>housing</a:t>
            </a:r>
            <a:r>
              <a:rPr lang="hu-HU" sz="2000" dirty="0"/>
              <a:t>, </a:t>
            </a:r>
            <a:r>
              <a:rPr lang="hu-HU" sz="2000" dirty="0" err="1"/>
              <a:t>crime</a:t>
            </a:r>
            <a:r>
              <a:rPr lang="hu-HU" sz="2000" dirty="0"/>
              <a:t> etc.).</a:t>
            </a:r>
          </a:p>
          <a:p>
            <a:pPr algn="just"/>
            <a:r>
              <a:rPr lang="hu-HU" sz="2000" dirty="0"/>
              <a:t>- </a:t>
            </a:r>
            <a:r>
              <a:rPr lang="hu-HU" sz="2000" dirty="0" err="1"/>
              <a:t>However</a:t>
            </a:r>
            <a:r>
              <a:rPr lang="hu-HU" sz="2000" dirty="0"/>
              <a:t>, </a:t>
            </a:r>
            <a:r>
              <a:rPr lang="hu-HU" sz="2000" dirty="0" err="1"/>
              <a:t>rural</a:t>
            </a:r>
            <a:r>
              <a:rPr lang="hu-HU" sz="2000" dirty="0"/>
              <a:t> </a:t>
            </a:r>
            <a:r>
              <a:rPr lang="hu-HU" sz="2000" dirty="0" err="1"/>
              <a:t>areas</a:t>
            </a:r>
            <a:r>
              <a:rPr lang="hu-HU" sz="2000" dirty="0"/>
              <a:t>, </a:t>
            </a:r>
            <a:r>
              <a:rPr lang="hu-HU" sz="2000" dirty="0" err="1"/>
              <a:t>especially</a:t>
            </a:r>
            <a:r>
              <a:rPr lang="hu-HU" sz="2000" dirty="0"/>
              <a:t> in </a:t>
            </a:r>
            <a:r>
              <a:rPr lang="hu-HU" sz="2000" dirty="0" err="1"/>
              <a:t>the</a:t>
            </a:r>
            <a:r>
              <a:rPr lang="hu-HU" sz="2000" dirty="0"/>
              <a:t> </a:t>
            </a:r>
            <a:r>
              <a:rPr lang="hu-HU" sz="2000" dirty="0" err="1"/>
              <a:t>low-income</a:t>
            </a:r>
            <a:r>
              <a:rPr lang="hu-HU" sz="2000" dirty="0"/>
              <a:t> </a:t>
            </a:r>
            <a:r>
              <a:rPr lang="hu-HU" sz="2000" dirty="0" err="1"/>
              <a:t>countries</a:t>
            </a:r>
            <a:r>
              <a:rPr lang="hu-HU" sz="2000" dirty="0"/>
              <a:t> </a:t>
            </a:r>
            <a:r>
              <a:rPr lang="hu-HU" sz="2000" dirty="0" err="1"/>
              <a:t>are</a:t>
            </a:r>
            <a:r>
              <a:rPr lang="hu-HU" sz="2000" dirty="0"/>
              <a:t> </a:t>
            </a:r>
            <a:r>
              <a:rPr lang="hu-HU" sz="2000" dirty="0" err="1"/>
              <a:t>also</a:t>
            </a:r>
            <a:r>
              <a:rPr lang="hu-HU" sz="2000" dirty="0"/>
              <a:t> hot </a:t>
            </a:r>
            <a:r>
              <a:rPr lang="hu-HU" sz="2000" dirty="0" err="1"/>
              <a:t>spots</a:t>
            </a:r>
            <a:r>
              <a:rPr lang="hu-HU" sz="2000" dirty="0"/>
              <a:t>, </a:t>
            </a:r>
            <a:r>
              <a:rPr lang="hu-HU" sz="2000" dirty="0" err="1"/>
              <a:t>meaning</a:t>
            </a:r>
            <a:r>
              <a:rPr lang="hu-HU" sz="2000" dirty="0"/>
              <a:t> </a:t>
            </a:r>
            <a:r>
              <a:rPr lang="hu-HU" sz="2000" dirty="0" err="1"/>
              <a:t>areas</a:t>
            </a:r>
            <a:r>
              <a:rPr lang="hu-HU" sz="2000" dirty="0"/>
              <a:t> in </a:t>
            </a:r>
            <a:r>
              <a:rPr lang="hu-HU" sz="2000" dirty="0" err="1"/>
              <a:t>the</a:t>
            </a:r>
            <a:r>
              <a:rPr lang="hu-HU" sz="2000" dirty="0"/>
              <a:t> </a:t>
            </a:r>
            <a:r>
              <a:rPr lang="hu-HU" sz="2000" dirty="0" err="1"/>
              <a:t>focus</a:t>
            </a:r>
            <a:r>
              <a:rPr lang="hu-HU" sz="2000" dirty="0"/>
              <a:t> of </a:t>
            </a:r>
            <a:r>
              <a:rPr lang="hu-HU" sz="2000" dirty="0" err="1"/>
              <a:t>spatial</a:t>
            </a:r>
            <a:r>
              <a:rPr lang="hu-HU" sz="2000" dirty="0"/>
              <a:t> </a:t>
            </a:r>
            <a:r>
              <a:rPr lang="hu-HU" sz="2000" dirty="0" err="1"/>
              <a:t>policies</a:t>
            </a:r>
            <a:r>
              <a:rPr lang="hu-HU" sz="2000" dirty="0"/>
              <a:t>.</a:t>
            </a:r>
          </a:p>
        </p:txBody>
      </p:sp>
    </p:spTree>
    <p:extLst>
      <p:ext uri="{BB962C8B-B14F-4D97-AF65-F5344CB8AC3E}">
        <p14:creationId xmlns:p14="http://schemas.microsoft.com/office/powerpoint/2010/main" val="129600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58021" cy="4768516"/>
          </a:xfrm>
          <a:prstGeom prst="rect">
            <a:avLst/>
          </a:prstGeom>
        </p:spPr>
      </p:pic>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966" y="452387"/>
            <a:ext cx="5804034" cy="5804034"/>
          </a:xfrm>
          <a:prstGeom prst="rect">
            <a:avLst/>
          </a:prstGeom>
        </p:spPr>
      </p:pic>
    </p:spTree>
    <p:extLst>
      <p:ext uri="{BB962C8B-B14F-4D97-AF65-F5344CB8AC3E}">
        <p14:creationId xmlns:p14="http://schemas.microsoft.com/office/powerpoint/2010/main" val="272661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33936" y="386391"/>
            <a:ext cx="3787990" cy="1325563"/>
          </a:xfrm>
        </p:spPr>
        <p:txBody>
          <a:bodyPr>
            <a:normAutofit fontScale="90000"/>
          </a:bodyPr>
          <a:lstStyle/>
          <a:p>
            <a:r>
              <a:rPr lang="hu-HU" dirty="0" err="1">
                <a:solidFill>
                  <a:schemeClr val="accent1">
                    <a:lumMod val="75000"/>
                  </a:schemeClr>
                </a:solidFill>
              </a:rPr>
              <a:t>Income</a:t>
            </a:r>
            <a:r>
              <a:rPr lang="hu-HU" dirty="0">
                <a:solidFill>
                  <a:schemeClr val="accent1">
                    <a:lumMod val="75000"/>
                  </a:schemeClr>
                </a:solidFill>
              </a:rPr>
              <a:t>  </a:t>
            </a:r>
            <a:r>
              <a:rPr lang="hu-HU" dirty="0" err="1">
                <a:solidFill>
                  <a:schemeClr val="accent1">
                    <a:lumMod val="75000"/>
                  </a:schemeClr>
                </a:solidFill>
              </a:rPr>
              <a:t>inequalities</a:t>
            </a:r>
            <a:r>
              <a:rPr lang="hu-HU" dirty="0">
                <a:solidFill>
                  <a:schemeClr val="accent1">
                    <a:lumMod val="75000"/>
                  </a:schemeClr>
                </a:solidFill>
              </a:rPr>
              <a:t> in </a:t>
            </a:r>
            <a:r>
              <a:rPr lang="hu-HU" dirty="0" err="1">
                <a:solidFill>
                  <a:schemeClr val="accent1">
                    <a:lumMod val="75000"/>
                  </a:schemeClr>
                </a:solidFill>
              </a:rPr>
              <a:t>the</a:t>
            </a:r>
            <a:r>
              <a:rPr lang="hu-HU" dirty="0">
                <a:solidFill>
                  <a:schemeClr val="accent1">
                    <a:lumMod val="75000"/>
                  </a:schemeClr>
                </a:solidFill>
              </a:rPr>
              <a:t> European Union</a:t>
            </a:r>
          </a:p>
        </p:txBody>
      </p:sp>
      <p:pic>
        <p:nvPicPr>
          <p:cNvPr id="7" name="Tartalom helye 6">
            <a:extLst>
              <a:ext uri="{FF2B5EF4-FFF2-40B4-BE49-F238E27FC236}">
                <a16:creationId xmlns:a16="http://schemas.microsoft.com/office/drawing/2014/main" id="{962D7FA7-132D-6F02-E17C-7107A562E9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6404"/>
            <a:ext cx="6833936" cy="6831596"/>
          </a:xfrm>
        </p:spPr>
      </p:pic>
    </p:spTree>
    <p:extLst>
      <p:ext uri="{BB962C8B-B14F-4D97-AF65-F5344CB8AC3E}">
        <p14:creationId xmlns:p14="http://schemas.microsoft.com/office/powerpoint/2010/main" val="278415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5" name="Tartalom helye 4">
            <a:extLst>
              <a:ext uri="{FF2B5EF4-FFF2-40B4-BE49-F238E27FC236}">
                <a16:creationId xmlns:a16="http://schemas.microsoft.com/office/drawing/2014/main" id="{6150A3AA-C32D-64DA-6304-16E2D97E5A79}"/>
              </a:ext>
            </a:extLst>
          </p:cNvPr>
          <p:cNvSpPr>
            <a:spLocks noGrp="1"/>
          </p:cNvSpPr>
          <p:nvPr>
            <p:ph idx="1"/>
          </p:nvPr>
        </p:nvSpPr>
        <p:spPr/>
        <p:txBody>
          <a:bodyPr/>
          <a:lstStyle/>
          <a:p>
            <a:endParaRPr lang="hu-HU"/>
          </a:p>
        </p:txBody>
      </p:sp>
      <p:pic>
        <p:nvPicPr>
          <p:cNvPr id="6" name="Kép 5">
            <a:extLst>
              <a:ext uri="{FF2B5EF4-FFF2-40B4-BE49-F238E27FC236}">
                <a16:creationId xmlns:a16="http://schemas.microsoft.com/office/drawing/2014/main" id="{468CCE81-2EC3-A593-4598-29CCF9D4EE33}"/>
              </a:ext>
            </a:extLst>
          </p:cNvPr>
          <p:cNvPicPr>
            <a:picLocks noChangeAspect="1"/>
          </p:cNvPicPr>
          <p:nvPr/>
        </p:nvPicPr>
        <p:blipFill>
          <a:blip r:embed="rId2"/>
          <a:stretch>
            <a:fillRect/>
          </a:stretch>
        </p:blipFill>
        <p:spPr>
          <a:xfrm>
            <a:off x="180593" y="1"/>
            <a:ext cx="11830814" cy="6858000"/>
          </a:xfrm>
          <a:prstGeom prst="rect">
            <a:avLst/>
          </a:prstGeom>
        </p:spPr>
      </p:pic>
    </p:spTree>
    <p:extLst>
      <p:ext uri="{BB962C8B-B14F-4D97-AF65-F5344CB8AC3E}">
        <p14:creationId xmlns:p14="http://schemas.microsoft.com/office/powerpoint/2010/main" val="368794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ayt Numarası Yer Tutucusu 1">
            <a:extLst>
              <a:ext uri="{FF2B5EF4-FFF2-40B4-BE49-F238E27FC236}">
                <a16:creationId xmlns:a16="http://schemas.microsoft.com/office/drawing/2014/main" id="{364B8A3B-6FC6-A933-5C4D-70A2772A85C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39A8E1-4749-4D69-9F88-7F386A761386}" type="slidenum">
              <a:rPr lang="tr-TR" altLang="tr-TR">
                <a:latin typeface="Times New Roman" panose="02020603050405020304" pitchFamily="18" charset="0"/>
              </a:rPr>
              <a:pPr/>
              <a:t>2</a:t>
            </a:fld>
            <a:endParaRPr lang="tr-TR" altLang="tr-TR">
              <a:latin typeface="Times New Roman" panose="02020603050405020304" pitchFamily="18" charset="0"/>
            </a:endParaRPr>
          </a:p>
        </p:txBody>
      </p:sp>
      <p:sp>
        <p:nvSpPr>
          <p:cNvPr id="6147" name="Veri Yer Tutucusu 2">
            <a:extLst>
              <a:ext uri="{FF2B5EF4-FFF2-40B4-BE49-F238E27FC236}">
                <a16:creationId xmlns:a16="http://schemas.microsoft.com/office/drawing/2014/main" id="{926C14D1-6888-884A-5FA0-60ABE97589E9}"/>
              </a:ext>
            </a:extLst>
          </p:cNvPr>
          <p:cNvSpPr>
            <a:spLocks noGrp="1" noChangeArrowheads="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ltLang="tr-TR">
              <a:latin typeface="Times New Roman" panose="02020603050405020304" pitchFamily="18" charset="0"/>
            </a:endParaRPr>
          </a:p>
        </p:txBody>
      </p:sp>
      <p:sp>
        <p:nvSpPr>
          <p:cNvPr id="6148" name="Alt Bilgi Yer Tutucusu 3">
            <a:extLst>
              <a:ext uri="{FF2B5EF4-FFF2-40B4-BE49-F238E27FC236}">
                <a16:creationId xmlns:a16="http://schemas.microsoft.com/office/drawing/2014/main" id="{B2952819-1D89-CA83-432A-6E5EEED86F6E}"/>
              </a:ext>
            </a:extLst>
          </p:cNvPr>
          <p:cNvSpPr>
            <a:spLocks noGrp="1" noChangeArrowheads="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a:latin typeface="Times New Roman" panose="02020603050405020304" pitchFamily="18" charset="0"/>
              </a:rPr>
              <a:t>Alt bilgi ekleme</a:t>
            </a:r>
          </a:p>
        </p:txBody>
      </p:sp>
      <p:pic>
        <p:nvPicPr>
          <p:cNvPr id="6149" name="Resim 7">
            <a:extLst>
              <a:ext uri="{FF2B5EF4-FFF2-40B4-BE49-F238E27FC236}">
                <a16:creationId xmlns:a16="http://schemas.microsoft.com/office/drawing/2014/main" id="{FB1C47E4-3223-DB35-D311-C613DDD87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47" y="5272218"/>
            <a:ext cx="153828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Resim 8">
            <a:extLst>
              <a:ext uri="{FF2B5EF4-FFF2-40B4-BE49-F238E27FC236}">
                <a16:creationId xmlns:a16="http://schemas.microsoft.com/office/drawing/2014/main" id="{C777641F-BFC1-5479-B48C-3E85D04DB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555" y="5882611"/>
            <a:ext cx="29527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Metin kutusu 6">
            <a:extLst>
              <a:ext uri="{FF2B5EF4-FFF2-40B4-BE49-F238E27FC236}">
                <a16:creationId xmlns:a16="http://schemas.microsoft.com/office/drawing/2014/main" id="{A6CDD572-E5B3-E67C-E84C-BEE1129F4A7C}"/>
              </a:ext>
            </a:extLst>
          </p:cNvPr>
          <p:cNvSpPr txBox="1">
            <a:spLocks noChangeArrowheads="1"/>
          </p:cNvSpPr>
          <p:nvPr/>
        </p:nvSpPr>
        <p:spPr bwMode="auto">
          <a:xfrm>
            <a:off x="2782888" y="2133601"/>
            <a:ext cx="712946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tr-TR"/>
              <a:t>This lecture note is a part of the Jean Monnet Module REUSE. The project is «funded by the European Union. Views and opinions expressed are however those of the author(s) only and do not necessarily reflect those of the European Union or European Education And Culture Executıve Agency (EACEA). Neither the European Union nor the granting authority can be held responsible for them»</a:t>
            </a:r>
            <a:endParaRPr lang="tr-TR" altLang="tr-T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171" y="635268"/>
            <a:ext cx="10606136" cy="5691740"/>
          </a:xfrm>
        </p:spPr>
      </p:pic>
    </p:spTree>
    <p:extLst>
      <p:ext uri="{BB962C8B-B14F-4D97-AF65-F5344CB8AC3E}">
        <p14:creationId xmlns:p14="http://schemas.microsoft.com/office/powerpoint/2010/main" val="1552004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6884" y="72778"/>
            <a:ext cx="6275671" cy="1325563"/>
          </a:xfrm>
        </p:spPr>
        <p:txBody>
          <a:bodyPr>
            <a:normAutofit fontScale="90000"/>
          </a:bodyPr>
          <a:lstStyle/>
          <a:p>
            <a:r>
              <a:rPr lang="hu-HU" sz="4200" dirty="0">
                <a:solidFill>
                  <a:schemeClr val="accent1">
                    <a:lumMod val="75000"/>
                  </a:schemeClr>
                </a:solidFill>
              </a:rPr>
              <a:t>Urban-</a:t>
            </a:r>
            <a:r>
              <a:rPr lang="hu-HU" sz="4200" dirty="0" err="1">
                <a:solidFill>
                  <a:schemeClr val="accent1">
                    <a:lumMod val="75000"/>
                  </a:schemeClr>
                </a:solidFill>
              </a:rPr>
              <a:t>rural</a:t>
            </a:r>
            <a:r>
              <a:rPr lang="hu-HU" sz="4200" dirty="0">
                <a:solidFill>
                  <a:schemeClr val="accent1">
                    <a:lumMod val="75000"/>
                  </a:schemeClr>
                </a:solidFill>
              </a:rPr>
              <a:t> </a:t>
            </a:r>
            <a:r>
              <a:rPr lang="hu-HU" sz="4200" dirty="0" err="1">
                <a:solidFill>
                  <a:schemeClr val="accent1">
                    <a:lumMod val="75000"/>
                  </a:schemeClr>
                </a:solidFill>
              </a:rPr>
              <a:t>typology</a:t>
            </a:r>
            <a:r>
              <a:rPr lang="hu-HU" sz="4200" dirty="0">
                <a:solidFill>
                  <a:schemeClr val="accent1">
                    <a:lumMod val="75000"/>
                  </a:schemeClr>
                </a:solidFill>
              </a:rPr>
              <a:t> of </a:t>
            </a:r>
            <a:r>
              <a:rPr lang="hu-HU" sz="4200" dirty="0" err="1">
                <a:solidFill>
                  <a:schemeClr val="accent1">
                    <a:lumMod val="75000"/>
                  </a:schemeClr>
                </a:solidFill>
              </a:rPr>
              <a:t>the</a:t>
            </a:r>
            <a:r>
              <a:rPr lang="hu-HU" sz="4200" dirty="0">
                <a:solidFill>
                  <a:schemeClr val="accent1">
                    <a:lumMod val="75000"/>
                  </a:schemeClr>
                </a:solidFill>
              </a:rPr>
              <a:t> European Union</a:t>
            </a: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30189" y="0"/>
            <a:ext cx="5127057" cy="6741512"/>
          </a:xfrm>
        </p:spPr>
      </p:pic>
      <p:pic>
        <p:nvPicPr>
          <p:cNvPr id="5" name="Tartalom helye 3"/>
          <p:cNvPicPr>
            <a:picLocks noChangeAspect="1"/>
          </p:cNvPicPr>
          <p:nvPr/>
        </p:nvPicPr>
        <p:blipFill>
          <a:blip r:embed="rId3"/>
          <a:stretch>
            <a:fillRect/>
          </a:stretch>
        </p:blipFill>
        <p:spPr>
          <a:xfrm>
            <a:off x="195642" y="1417591"/>
            <a:ext cx="3279077" cy="1970501"/>
          </a:xfrm>
          <a:prstGeom prst="rect">
            <a:avLst/>
          </a:prstGeom>
        </p:spPr>
      </p:pic>
      <p:sp>
        <p:nvSpPr>
          <p:cNvPr id="3" name="Téglalap 2"/>
          <p:cNvSpPr/>
          <p:nvPr/>
        </p:nvSpPr>
        <p:spPr>
          <a:xfrm>
            <a:off x="77002" y="3842393"/>
            <a:ext cx="6535553" cy="2800767"/>
          </a:xfrm>
          <a:prstGeom prst="rect">
            <a:avLst/>
          </a:prstGeom>
        </p:spPr>
        <p:txBody>
          <a:bodyPr wrap="square">
            <a:spAutoFit/>
          </a:bodyPr>
          <a:lstStyle/>
          <a:p>
            <a:pPr algn="just"/>
            <a:r>
              <a:rPr lang="hu-HU" sz="1600" dirty="0"/>
              <a:t>- </a:t>
            </a:r>
            <a:r>
              <a:rPr lang="hu-HU" sz="1600" dirty="0" err="1"/>
              <a:t>high</a:t>
            </a:r>
            <a:r>
              <a:rPr lang="hu-HU" sz="1600" dirty="0"/>
              <a:t> </a:t>
            </a:r>
            <a:r>
              <a:rPr lang="hu-HU" sz="1600" dirty="0" err="1"/>
              <a:t>share</a:t>
            </a:r>
            <a:r>
              <a:rPr lang="hu-HU" sz="1600" dirty="0"/>
              <a:t> of </a:t>
            </a:r>
            <a:r>
              <a:rPr lang="hu-HU" sz="1600" dirty="0" err="1"/>
              <a:t>the</a:t>
            </a:r>
            <a:r>
              <a:rPr lang="hu-HU" sz="1600" dirty="0"/>
              <a:t> </a:t>
            </a:r>
            <a:r>
              <a:rPr lang="hu-HU" sz="1600" dirty="0" err="1"/>
              <a:t>population</a:t>
            </a:r>
            <a:r>
              <a:rPr lang="hu-HU" sz="1600" dirty="0"/>
              <a:t> (</a:t>
            </a:r>
            <a:r>
              <a:rPr lang="hu-HU" sz="1600" dirty="0" err="1"/>
              <a:t>approx</a:t>
            </a:r>
            <a:r>
              <a:rPr lang="hu-HU" sz="1600" dirty="0"/>
              <a:t>. 100 </a:t>
            </a:r>
            <a:r>
              <a:rPr lang="hu-HU" sz="1600" dirty="0" err="1"/>
              <a:t>million</a:t>
            </a:r>
            <a:r>
              <a:rPr lang="hu-HU" sz="1600" dirty="0"/>
              <a:t> </a:t>
            </a:r>
            <a:r>
              <a:rPr lang="hu-HU" sz="1600" dirty="0" err="1"/>
              <a:t>citizens</a:t>
            </a:r>
            <a:r>
              <a:rPr lang="hu-HU" sz="1600" dirty="0"/>
              <a:t>) </a:t>
            </a:r>
            <a:r>
              <a:rPr lang="hu-HU" sz="1600" dirty="0" err="1"/>
              <a:t>live</a:t>
            </a:r>
            <a:r>
              <a:rPr lang="hu-HU" sz="1600" dirty="0"/>
              <a:t> in </a:t>
            </a:r>
            <a:r>
              <a:rPr lang="hu-HU" sz="1600" dirty="0" err="1"/>
              <a:t>predominantly</a:t>
            </a:r>
            <a:r>
              <a:rPr lang="hu-HU" sz="1600" dirty="0"/>
              <a:t> </a:t>
            </a:r>
            <a:r>
              <a:rPr lang="hu-HU" sz="1600" dirty="0" err="1"/>
              <a:t>rural</a:t>
            </a:r>
            <a:r>
              <a:rPr lang="hu-HU" sz="1600" dirty="0"/>
              <a:t> </a:t>
            </a:r>
            <a:r>
              <a:rPr lang="hu-HU" sz="1600" dirty="0" err="1"/>
              <a:t>areas</a:t>
            </a:r>
            <a:r>
              <a:rPr lang="hu-HU" sz="1600" dirty="0"/>
              <a:t>, </a:t>
            </a:r>
            <a:r>
              <a:rPr lang="hu-HU" sz="1600" dirty="0" err="1"/>
              <a:t>covering</a:t>
            </a:r>
            <a:r>
              <a:rPr lang="hu-HU" sz="1600" dirty="0"/>
              <a:t> 45% of </a:t>
            </a:r>
            <a:r>
              <a:rPr lang="hu-HU" sz="1600" dirty="0" err="1"/>
              <a:t>the</a:t>
            </a:r>
            <a:r>
              <a:rPr lang="hu-HU" sz="1600" dirty="0"/>
              <a:t> </a:t>
            </a:r>
            <a:r>
              <a:rPr lang="hu-HU" sz="1600" dirty="0" err="1"/>
              <a:t>territory</a:t>
            </a:r>
            <a:br>
              <a:rPr lang="hu-HU" sz="1600" dirty="0"/>
            </a:br>
            <a:r>
              <a:rPr lang="hu-HU" sz="1600" dirty="0"/>
              <a:t>- </a:t>
            </a:r>
            <a:r>
              <a:rPr lang="hu-HU" sz="1600" dirty="0" err="1"/>
              <a:t>the</a:t>
            </a:r>
            <a:r>
              <a:rPr lang="hu-HU" sz="1600" dirty="0"/>
              <a:t> </a:t>
            </a:r>
            <a:r>
              <a:rPr lang="hu-HU" sz="1600" dirty="0" err="1"/>
              <a:t>income</a:t>
            </a:r>
            <a:r>
              <a:rPr lang="hu-HU" sz="1600" dirty="0"/>
              <a:t> </a:t>
            </a:r>
            <a:r>
              <a:rPr lang="hu-HU" sz="1600" dirty="0" err="1"/>
              <a:t>level</a:t>
            </a:r>
            <a:r>
              <a:rPr lang="hu-HU" sz="1600" dirty="0"/>
              <a:t> in </a:t>
            </a:r>
            <a:r>
              <a:rPr lang="hu-HU" sz="1600" dirty="0" err="1"/>
              <a:t>the</a:t>
            </a:r>
            <a:r>
              <a:rPr lang="hu-HU" sz="1600" dirty="0"/>
              <a:t> </a:t>
            </a:r>
            <a:r>
              <a:rPr lang="hu-HU" sz="1600" dirty="0" err="1"/>
              <a:t>rural</a:t>
            </a:r>
            <a:r>
              <a:rPr lang="hu-HU" sz="1600" dirty="0"/>
              <a:t> </a:t>
            </a:r>
            <a:r>
              <a:rPr lang="hu-HU" sz="1600" dirty="0" err="1"/>
              <a:t>areas</a:t>
            </a:r>
            <a:r>
              <a:rPr lang="hu-HU" sz="1600" dirty="0"/>
              <a:t> </a:t>
            </a:r>
            <a:r>
              <a:rPr lang="hu-HU" sz="1600" dirty="0" err="1"/>
              <a:t>are</a:t>
            </a:r>
            <a:r>
              <a:rPr lang="hu-HU" sz="1600" dirty="0"/>
              <a:t> </a:t>
            </a:r>
            <a:r>
              <a:rPr lang="hu-HU" sz="1600" dirty="0" err="1"/>
              <a:t>lower</a:t>
            </a:r>
            <a:r>
              <a:rPr lang="hu-HU" sz="1600" dirty="0"/>
              <a:t> </a:t>
            </a:r>
            <a:r>
              <a:rPr lang="hu-HU" sz="1600" dirty="0" err="1"/>
              <a:t>than</a:t>
            </a:r>
            <a:r>
              <a:rPr lang="hu-HU" sz="1600" dirty="0"/>
              <a:t> in </a:t>
            </a:r>
            <a:r>
              <a:rPr lang="hu-HU" sz="1600" dirty="0" err="1"/>
              <a:t>the</a:t>
            </a:r>
            <a:r>
              <a:rPr lang="hu-HU" sz="1600" dirty="0"/>
              <a:t> </a:t>
            </a:r>
            <a:r>
              <a:rPr lang="hu-HU" sz="1600" dirty="0" err="1"/>
              <a:t>urban</a:t>
            </a:r>
            <a:r>
              <a:rPr lang="hu-HU" sz="1600" dirty="0"/>
              <a:t> </a:t>
            </a:r>
            <a:r>
              <a:rPr lang="hu-HU" sz="1600" dirty="0" err="1"/>
              <a:t>areas</a:t>
            </a:r>
            <a:r>
              <a:rPr lang="hu-HU" sz="1600" dirty="0"/>
              <a:t> in </a:t>
            </a:r>
            <a:r>
              <a:rPr lang="hu-HU" sz="1600" dirty="0" err="1"/>
              <a:t>general</a:t>
            </a:r>
            <a:r>
              <a:rPr lang="hu-HU" sz="1600" dirty="0"/>
              <a:t> </a:t>
            </a:r>
            <a:r>
              <a:rPr lang="hu-HU" sz="1600" dirty="0" err="1"/>
              <a:t>but</a:t>
            </a:r>
            <a:r>
              <a:rPr lang="hu-HU" sz="1600" dirty="0"/>
              <a:t> </a:t>
            </a:r>
            <a:r>
              <a:rPr lang="hu-HU" sz="1600" dirty="0" err="1"/>
              <a:t>there</a:t>
            </a:r>
            <a:r>
              <a:rPr lang="hu-HU" sz="1600" dirty="0"/>
              <a:t> </a:t>
            </a:r>
            <a:r>
              <a:rPr lang="hu-HU" sz="1600" dirty="0" err="1"/>
              <a:t>might</a:t>
            </a:r>
            <a:r>
              <a:rPr lang="hu-HU" sz="1600" dirty="0"/>
              <a:t> be </a:t>
            </a:r>
            <a:r>
              <a:rPr lang="hu-HU" sz="1600" dirty="0" err="1"/>
              <a:t>significant</a:t>
            </a:r>
            <a:r>
              <a:rPr lang="hu-HU" sz="1600" dirty="0"/>
              <a:t> </a:t>
            </a:r>
            <a:r>
              <a:rPr lang="hu-HU" sz="1600" dirty="0" err="1"/>
              <a:t>territorial</a:t>
            </a:r>
            <a:r>
              <a:rPr lang="hu-HU" sz="1600" dirty="0"/>
              <a:t> </a:t>
            </a:r>
            <a:r>
              <a:rPr lang="hu-HU" sz="1600" dirty="0" err="1"/>
              <a:t>inequalities</a:t>
            </a:r>
            <a:r>
              <a:rPr lang="hu-HU" sz="1600" dirty="0"/>
              <a:t> </a:t>
            </a:r>
            <a:r>
              <a:rPr lang="hu-HU" sz="1600" dirty="0" err="1"/>
              <a:t>even</a:t>
            </a:r>
            <a:r>
              <a:rPr lang="hu-HU" sz="1600" dirty="0"/>
              <a:t> </a:t>
            </a:r>
            <a:r>
              <a:rPr lang="hu-HU" sz="1600" dirty="0" err="1"/>
              <a:t>between</a:t>
            </a:r>
            <a:r>
              <a:rPr lang="hu-HU" sz="1600" dirty="0"/>
              <a:t> </a:t>
            </a:r>
            <a:r>
              <a:rPr lang="hu-HU" sz="1600" dirty="0" err="1"/>
              <a:t>those</a:t>
            </a:r>
            <a:r>
              <a:rPr lang="hu-HU" sz="1600" dirty="0"/>
              <a:t> </a:t>
            </a:r>
            <a:r>
              <a:rPr lang="hu-HU" sz="1600" dirty="0" err="1"/>
              <a:t>regions</a:t>
            </a:r>
            <a:br>
              <a:rPr lang="hu-HU" sz="1600" dirty="0"/>
            </a:br>
            <a:r>
              <a:rPr lang="hu-HU" sz="1600" dirty="0"/>
              <a:t>- </a:t>
            </a:r>
            <a:r>
              <a:rPr lang="hu-HU" sz="1600" dirty="0" err="1"/>
              <a:t>agriculture</a:t>
            </a:r>
            <a:r>
              <a:rPr lang="hu-HU" sz="1600" dirty="0"/>
              <a:t>, </a:t>
            </a:r>
            <a:r>
              <a:rPr lang="hu-HU" sz="1600" dirty="0" err="1"/>
              <a:t>tourism</a:t>
            </a:r>
            <a:r>
              <a:rPr lang="hu-HU" sz="1600" dirty="0"/>
              <a:t> (</a:t>
            </a:r>
            <a:r>
              <a:rPr lang="hu-HU" sz="1600" dirty="0" err="1"/>
              <a:t>especially</a:t>
            </a:r>
            <a:r>
              <a:rPr lang="hu-HU" sz="1600" dirty="0"/>
              <a:t> </a:t>
            </a:r>
            <a:r>
              <a:rPr lang="hu-HU" sz="1600" dirty="0" err="1"/>
              <a:t>agrotourism</a:t>
            </a:r>
            <a:r>
              <a:rPr lang="hu-HU" sz="1600" dirty="0"/>
              <a:t>, </a:t>
            </a:r>
            <a:r>
              <a:rPr lang="hu-HU" sz="1600" dirty="0" err="1"/>
              <a:t>rural</a:t>
            </a:r>
            <a:r>
              <a:rPr lang="hu-HU" sz="1600" dirty="0"/>
              <a:t> </a:t>
            </a:r>
            <a:r>
              <a:rPr lang="hu-HU" sz="1600" dirty="0" err="1"/>
              <a:t>tourism</a:t>
            </a:r>
            <a:r>
              <a:rPr lang="hu-HU" sz="1600" dirty="0"/>
              <a:t>, </a:t>
            </a:r>
            <a:r>
              <a:rPr lang="hu-HU" sz="1600" dirty="0" err="1"/>
              <a:t>ecotourism</a:t>
            </a:r>
            <a:r>
              <a:rPr lang="hu-HU" sz="1600" dirty="0"/>
              <a:t>), </a:t>
            </a:r>
            <a:r>
              <a:rPr lang="hu-HU" sz="1600" dirty="0" err="1"/>
              <a:t>SMEs</a:t>
            </a:r>
            <a:r>
              <a:rPr lang="hu-HU" sz="1600" dirty="0"/>
              <a:t> </a:t>
            </a:r>
            <a:r>
              <a:rPr lang="hu-HU" sz="1600" dirty="0" err="1"/>
              <a:t>are</a:t>
            </a:r>
            <a:r>
              <a:rPr lang="hu-HU" sz="1600" dirty="0"/>
              <a:t> </a:t>
            </a:r>
            <a:r>
              <a:rPr lang="hu-HU" sz="1600" dirty="0" err="1"/>
              <a:t>primarily</a:t>
            </a:r>
            <a:r>
              <a:rPr lang="hu-HU" sz="1600" dirty="0"/>
              <a:t> in </a:t>
            </a:r>
            <a:r>
              <a:rPr lang="hu-HU" sz="1600" dirty="0" err="1"/>
              <a:t>rural</a:t>
            </a:r>
            <a:r>
              <a:rPr lang="hu-HU" sz="1600" dirty="0"/>
              <a:t> </a:t>
            </a:r>
            <a:r>
              <a:rPr lang="hu-HU" sz="1600" dirty="0" err="1"/>
              <a:t>areas</a:t>
            </a:r>
            <a:br>
              <a:rPr lang="hu-HU" sz="1600" dirty="0"/>
            </a:br>
            <a:r>
              <a:rPr lang="hu-HU" sz="1600" dirty="0"/>
              <a:t>- </a:t>
            </a:r>
            <a:r>
              <a:rPr lang="hu-HU" sz="1600" dirty="0" err="1"/>
              <a:t>demographic</a:t>
            </a:r>
            <a:r>
              <a:rPr lang="hu-HU" sz="1600" dirty="0"/>
              <a:t> </a:t>
            </a:r>
            <a:r>
              <a:rPr lang="hu-HU" sz="1600" dirty="0" err="1"/>
              <a:t>characteristics</a:t>
            </a:r>
            <a:r>
              <a:rPr lang="hu-HU" sz="1600" dirty="0"/>
              <a:t> (a </a:t>
            </a:r>
            <a:r>
              <a:rPr lang="hu-HU" sz="1600" dirty="0" err="1"/>
              <a:t>higher</a:t>
            </a:r>
            <a:r>
              <a:rPr lang="hu-HU" sz="1600" dirty="0"/>
              <a:t> </a:t>
            </a:r>
            <a:r>
              <a:rPr lang="hu-HU" sz="1600" dirty="0" err="1"/>
              <a:t>share</a:t>
            </a:r>
            <a:r>
              <a:rPr lang="hu-HU" sz="1600" dirty="0"/>
              <a:t> of </a:t>
            </a:r>
            <a:r>
              <a:rPr lang="hu-HU" sz="1600" dirty="0" err="1"/>
              <a:t>elderly</a:t>
            </a:r>
            <a:r>
              <a:rPr lang="hu-HU" sz="1600" dirty="0"/>
              <a:t> </a:t>
            </a:r>
            <a:r>
              <a:rPr lang="hu-HU" sz="1600" dirty="0" err="1"/>
              <a:t>population</a:t>
            </a:r>
            <a:r>
              <a:rPr lang="hu-HU" sz="1600" dirty="0"/>
              <a:t>) and </a:t>
            </a:r>
            <a:r>
              <a:rPr lang="hu-HU" sz="1600" dirty="0" err="1"/>
              <a:t>geographic</a:t>
            </a:r>
            <a:r>
              <a:rPr lang="hu-HU" sz="1600" dirty="0"/>
              <a:t> </a:t>
            </a:r>
            <a:r>
              <a:rPr lang="hu-HU" sz="1600" dirty="0" err="1"/>
              <a:t>features</a:t>
            </a:r>
            <a:r>
              <a:rPr lang="hu-HU" sz="1600" dirty="0"/>
              <a:t> (</a:t>
            </a:r>
            <a:r>
              <a:rPr lang="hu-HU" sz="1600" dirty="0" err="1"/>
              <a:t>larger</a:t>
            </a:r>
            <a:r>
              <a:rPr lang="hu-HU" sz="1600" dirty="0"/>
              <a:t> </a:t>
            </a:r>
            <a:r>
              <a:rPr lang="hu-HU" sz="1600" dirty="0" err="1"/>
              <a:t>distances</a:t>
            </a:r>
            <a:r>
              <a:rPr lang="hu-HU" sz="1600" dirty="0"/>
              <a:t> </a:t>
            </a:r>
            <a:r>
              <a:rPr lang="hu-HU" sz="1600" dirty="0" err="1"/>
              <a:t>to</a:t>
            </a:r>
            <a:r>
              <a:rPr lang="hu-HU" sz="1600" dirty="0"/>
              <a:t> </a:t>
            </a:r>
            <a:r>
              <a:rPr lang="hu-HU" sz="1600" dirty="0" err="1"/>
              <a:t>access</a:t>
            </a:r>
            <a:r>
              <a:rPr lang="hu-HU" sz="1600" dirty="0"/>
              <a:t> </a:t>
            </a:r>
            <a:r>
              <a:rPr lang="hu-HU" sz="1600" dirty="0" err="1"/>
              <a:t>health</a:t>
            </a:r>
            <a:r>
              <a:rPr lang="hu-HU" sz="1600" dirty="0"/>
              <a:t> </a:t>
            </a:r>
            <a:r>
              <a:rPr lang="hu-HU" sz="1600" dirty="0" err="1"/>
              <a:t>care</a:t>
            </a:r>
            <a:r>
              <a:rPr lang="hu-HU" sz="1600" dirty="0"/>
              <a:t> </a:t>
            </a:r>
            <a:r>
              <a:rPr lang="hu-HU" sz="1600" dirty="0" err="1"/>
              <a:t>centres</a:t>
            </a:r>
            <a:r>
              <a:rPr lang="hu-HU" sz="1600" dirty="0"/>
              <a:t>), </a:t>
            </a:r>
            <a:r>
              <a:rPr lang="hu-HU" sz="1600" dirty="0" err="1"/>
              <a:t>coupled</a:t>
            </a:r>
            <a:r>
              <a:rPr lang="hu-HU" sz="1600" dirty="0"/>
              <a:t> </a:t>
            </a:r>
            <a:r>
              <a:rPr lang="hu-HU" sz="1600" dirty="0" err="1"/>
              <a:t>with</a:t>
            </a:r>
            <a:r>
              <a:rPr lang="hu-HU" sz="1600" dirty="0"/>
              <a:t> </a:t>
            </a:r>
            <a:r>
              <a:rPr lang="hu-HU" sz="1600" dirty="0" err="1"/>
              <a:t>reduced</a:t>
            </a:r>
            <a:r>
              <a:rPr lang="hu-HU" sz="1600" dirty="0"/>
              <a:t> </a:t>
            </a:r>
            <a:r>
              <a:rPr lang="hu-HU" sz="1600" dirty="0" err="1"/>
              <a:t>health</a:t>
            </a:r>
            <a:r>
              <a:rPr lang="hu-HU" sz="1600" dirty="0"/>
              <a:t> </a:t>
            </a:r>
            <a:r>
              <a:rPr lang="hu-HU" sz="1600" dirty="0" err="1"/>
              <a:t>care</a:t>
            </a:r>
            <a:r>
              <a:rPr lang="hu-HU" sz="1600" dirty="0"/>
              <a:t> </a:t>
            </a:r>
            <a:r>
              <a:rPr lang="hu-HU" sz="1600" dirty="0" err="1"/>
              <a:t>staff</a:t>
            </a:r>
            <a:r>
              <a:rPr lang="hu-HU" sz="1600" dirty="0"/>
              <a:t> and </a:t>
            </a:r>
            <a:r>
              <a:rPr lang="hu-HU" sz="1600" dirty="0" err="1"/>
              <a:t>facilities</a:t>
            </a:r>
            <a:r>
              <a:rPr lang="hu-HU" sz="1600" dirty="0"/>
              <a:t>, </a:t>
            </a:r>
            <a:r>
              <a:rPr lang="hu-HU" sz="1600" dirty="0" err="1"/>
              <a:t>definitely</a:t>
            </a:r>
            <a:r>
              <a:rPr lang="hu-HU" sz="1600" dirty="0"/>
              <a:t> </a:t>
            </a:r>
            <a:r>
              <a:rPr lang="hu-HU" sz="1600" dirty="0" err="1"/>
              <a:t>hamper</a:t>
            </a:r>
            <a:r>
              <a:rPr lang="hu-HU" sz="1600" dirty="0"/>
              <a:t> </a:t>
            </a:r>
            <a:r>
              <a:rPr lang="hu-HU" sz="1600" dirty="0" err="1"/>
              <a:t>the</a:t>
            </a:r>
            <a:r>
              <a:rPr lang="hu-HU" sz="1600" dirty="0"/>
              <a:t> </a:t>
            </a:r>
            <a:r>
              <a:rPr lang="hu-HU" sz="1600" dirty="0" err="1"/>
              <a:t>ability</a:t>
            </a:r>
            <a:r>
              <a:rPr lang="hu-HU" sz="1600" dirty="0"/>
              <a:t> of </a:t>
            </a:r>
            <a:r>
              <a:rPr lang="hu-HU" sz="1600" dirty="0" err="1"/>
              <a:t>rural</a:t>
            </a:r>
            <a:r>
              <a:rPr lang="hu-HU" sz="1600" dirty="0"/>
              <a:t> </a:t>
            </a:r>
            <a:r>
              <a:rPr lang="hu-HU" sz="1600" dirty="0" err="1"/>
              <a:t>regions</a:t>
            </a:r>
            <a:r>
              <a:rPr lang="hu-HU" sz="1600" dirty="0"/>
              <a:t> </a:t>
            </a:r>
            <a:r>
              <a:rPr lang="hu-HU" sz="1600" dirty="0" err="1"/>
              <a:t>to</a:t>
            </a:r>
            <a:r>
              <a:rPr lang="hu-HU" sz="1600" dirty="0"/>
              <a:t> </a:t>
            </a:r>
            <a:r>
              <a:rPr lang="hu-HU" sz="1600" dirty="0" err="1"/>
              <a:t>respond</a:t>
            </a:r>
            <a:r>
              <a:rPr lang="hu-HU" sz="1600" dirty="0"/>
              <a:t> </a:t>
            </a:r>
            <a:r>
              <a:rPr lang="hu-HU" sz="1600" dirty="0" err="1"/>
              <a:t>to</a:t>
            </a:r>
            <a:r>
              <a:rPr lang="hu-HU" sz="1600" dirty="0"/>
              <a:t> </a:t>
            </a:r>
            <a:r>
              <a:rPr lang="hu-HU" sz="1600" dirty="0" err="1"/>
              <a:t>the</a:t>
            </a:r>
            <a:r>
              <a:rPr lang="hu-HU" sz="1600" dirty="0"/>
              <a:t> </a:t>
            </a:r>
            <a:r>
              <a:rPr lang="hu-HU" sz="1600" dirty="0" err="1"/>
              <a:t>challenges</a:t>
            </a:r>
            <a:r>
              <a:rPr lang="hu-HU" sz="1600" dirty="0"/>
              <a:t>, </a:t>
            </a:r>
            <a:r>
              <a:rPr lang="hu-HU" sz="1600" dirty="0" err="1"/>
              <a:t>e.g</a:t>
            </a:r>
            <a:r>
              <a:rPr lang="hu-HU" sz="1600" dirty="0"/>
              <a:t>. </a:t>
            </a:r>
            <a:r>
              <a:rPr lang="hu-HU" sz="1600" dirty="0" err="1"/>
              <a:t>the</a:t>
            </a:r>
            <a:r>
              <a:rPr lang="hu-HU" sz="1600" dirty="0"/>
              <a:t> </a:t>
            </a:r>
            <a:r>
              <a:rPr lang="hu-HU" sz="1600" dirty="0" err="1"/>
              <a:t>pandemic</a:t>
            </a:r>
            <a:r>
              <a:rPr lang="hu-HU" sz="1600" dirty="0"/>
              <a:t>. </a:t>
            </a:r>
          </a:p>
        </p:txBody>
      </p:sp>
    </p:spTree>
    <p:extLst>
      <p:ext uri="{BB962C8B-B14F-4D97-AF65-F5344CB8AC3E}">
        <p14:creationId xmlns:p14="http://schemas.microsoft.com/office/powerpoint/2010/main" val="384657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68404" y="365125"/>
            <a:ext cx="9326880" cy="1325563"/>
          </a:xfrm>
        </p:spPr>
        <p:txBody>
          <a:bodyPr/>
          <a:lstStyle/>
          <a:p>
            <a:r>
              <a:rPr lang="hu-HU" b="1" dirty="0" err="1">
                <a:solidFill>
                  <a:schemeClr val="accent1">
                    <a:lumMod val="75000"/>
                  </a:schemeClr>
                </a:solidFill>
              </a:rPr>
              <a:t>Challenges</a:t>
            </a:r>
            <a:r>
              <a:rPr lang="hu-HU" b="1" dirty="0"/>
              <a:t> </a:t>
            </a:r>
            <a:r>
              <a:rPr lang="hu-HU" b="1" dirty="0">
                <a:solidFill>
                  <a:schemeClr val="accent1">
                    <a:lumMod val="75000"/>
                  </a:schemeClr>
                </a:solidFill>
              </a:rPr>
              <a:t>of </a:t>
            </a:r>
            <a:r>
              <a:rPr lang="hu-HU" b="1" dirty="0" err="1">
                <a:solidFill>
                  <a:schemeClr val="accent1">
                    <a:lumMod val="75000"/>
                  </a:schemeClr>
                </a:solidFill>
              </a:rPr>
              <a:t>rural</a:t>
            </a:r>
            <a:r>
              <a:rPr lang="hu-HU" b="1" dirty="0">
                <a:solidFill>
                  <a:schemeClr val="accent1">
                    <a:lumMod val="75000"/>
                  </a:schemeClr>
                </a:solidFill>
              </a:rPr>
              <a:t> </a:t>
            </a:r>
            <a:r>
              <a:rPr lang="hu-HU" b="1" dirty="0" err="1">
                <a:solidFill>
                  <a:schemeClr val="accent1">
                    <a:lumMod val="75000"/>
                  </a:schemeClr>
                </a:solidFill>
              </a:rPr>
              <a:t>areas</a:t>
            </a:r>
            <a:r>
              <a:rPr lang="hu-HU" b="1" dirty="0">
                <a:solidFill>
                  <a:schemeClr val="accent1">
                    <a:lumMod val="75000"/>
                  </a:schemeClr>
                </a:solidFill>
              </a:rPr>
              <a:t> in </a:t>
            </a:r>
            <a:r>
              <a:rPr lang="hu-HU" b="1" dirty="0" err="1">
                <a:solidFill>
                  <a:schemeClr val="accent1">
                    <a:lumMod val="75000"/>
                  </a:schemeClr>
                </a:solidFill>
              </a:rPr>
              <a:t>the</a:t>
            </a:r>
            <a:r>
              <a:rPr lang="hu-HU" b="1" dirty="0">
                <a:solidFill>
                  <a:schemeClr val="accent1">
                    <a:lumMod val="75000"/>
                  </a:schemeClr>
                </a:solidFill>
              </a:rPr>
              <a:t> </a:t>
            </a:r>
            <a:r>
              <a:rPr lang="hu-HU" b="1" dirty="0" err="1">
                <a:solidFill>
                  <a:schemeClr val="accent1">
                    <a:lumMod val="75000"/>
                  </a:schemeClr>
                </a:solidFill>
              </a:rPr>
              <a:t>mirror</a:t>
            </a:r>
            <a:r>
              <a:rPr lang="hu-HU" b="1" dirty="0">
                <a:solidFill>
                  <a:schemeClr val="accent1">
                    <a:lumMod val="75000"/>
                  </a:schemeClr>
                </a:solidFill>
              </a:rPr>
              <a:t> of COVID-19</a:t>
            </a:r>
          </a:p>
        </p:txBody>
      </p:sp>
      <p:sp>
        <p:nvSpPr>
          <p:cNvPr id="3" name="Tartalom helye 2"/>
          <p:cNvSpPr>
            <a:spLocks noGrp="1"/>
          </p:cNvSpPr>
          <p:nvPr>
            <p:ph idx="1"/>
          </p:nvPr>
        </p:nvSpPr>
        <p:spPr>
          <a:xfrm>
            <a:off x="250257" y="1825625"/>
            <a:ext cx="10145027" cy="4767680"/>
          </a:xfrm>
        </p:spPr>
        <p:txBody>
          <a:bodyPr>
            <a:normAutofit/>
          </a:bodyPr>
          <a:lstStyle/>
          <a:p>
            <a:pPr algn="just"/>
            <a:r>
              <a:rPr lang="hu-HU" dirty="0">
                <a:solidFill>
                  <a:schemeClr val="tx1"/>
                </a:solidFill>
              </a:rPr>
              <a:t>A </a:t>
            </a:r>
            <a:r>
              <a:rPr lang="hu-HU" dirty="0" err="1">
                <a:solidFill>
                  <a:schemeClr val="tx1"/>
                </a:solidFill>
              </a:rPr>
              <a:t>high</a:t>
            </a:r>
            <a:r>
              <a:rPr lang="hu-HU" dirty="0">
                <a:solidFill>
                  <a:schemeClr val="tx1"/>
                </a:solidFill>
              </a:rPr>
              <a:t> </a:t>
            </a:r>
            <a:r>
              <a:rPr lang="hu-HU" dirty="0" err="1">
                <a:solidFill>
                  <a:schemeClr val="tx1"/>
                </a:solidFill>
              </a:rPr>
              <a:t>share</a:t>
            </a:r>
            <a:r>
              <a:rPr lang="hu-HU" dirty="0">
                <a:solidFill>
                  <a:schemeClr val="tx1"/>
                </a:solidFill>
              </a:rPr>
              <a:t> of </a:t>
            </a:r>
            <a:r>
              <a:rPr lang="hu-HU" dirty="0" err="1">
                <a:solidFill>
                  <a:schemeClr val="tx1"/>
                </a:solidFill>
              </a:rPr>
              <a:t>workers</a:t>
            </a:r>
            <a:r>
              <a:rPr lang="hu-HU" dirty="0">
                <a:solidFill>
                  <a:schemeClr val="tx1"/>
                </a:solidFill>
              </a:rPr>
              <a:t> in </a:t>
            </a:r>
            <a:r>
              <a:rPr lang="hu-HU" dirty="0" err="1">
                <a:solidFill>
                  <a:schemeClr val="tx1"/>
                </a:solidFill>
              </a:rPr>
              <a:t>essential</a:t>
            </a:r>
            <a:r>
              <a:rPr lang="hu-HU" dirty="0">
                <a:solidFill>
                  <a:schemeClr val="tx1"/>
                </a:solidFill>
              </a:rPr>
              <a:t> </a:t>
            </a:r>
            <a:r>
              <a:rPr lang="hu-HU" dirty="0" err="1">
                <a:solidFill>
                  <a:schemeClr val="tx1"/>
                </a:solidFill>
              </a:rPr>
              <a:t>jobs</a:t>
            </a:r>
            <a:r>
              <a:rPr lang="hu-HU" dirty="0">
                <a:solidFill>
                  <a:schemeClr val="tx1"/>
                </a:solidFill>
              </a:rPr>
              <a:t> (</a:t>
            </a:r>
            <a:r>
              <a:rPr lang="hu-HU" dirty="0" err="1">
                <a:solidFill>
                  <a:schemeClr val="tx1"/>
                </a:solidFill>
              </a:rPr>
              <a:t>agriculture</a:t>
            </a:r>
            <a:r>
              <a:rPr lang="hu-HU" dirty="0">
                <a:solidFill>
                  <a:schemeClr val="tx1"/>
                </a:solidFill>
              </a:rPr>
              <a:t>, </a:t>
            </a:r>
            <a:r>
              <a:rPr lang="hu-HU" dirty="0" err="1">
                <a:solidFill>
                  <a:schemeClr val="tx1"/>
                </a:solidFill>
              </a:rPr>
              <a:t>food</a:t>
            </a:r>
            <a:r>
              <a:rPr lang="hu-HU" dirty="0">
                <a:solidFill>
                  <a:schemeClr val="tx1"/>
                </a:solidFill>
              </a:rPr>
              <a:t> </a:t>
            </a:r>
            <a:r>
              <a:rPr lang="hu-HU" dirty="0" err="1">
                <a:solidFill>
                  <a:schemeClr val="tx1"/>
                </a:solidFill>
              </a:rPr>
              <a:t>processing</a:t>
            </a:r>
            <a:r>
              <a:rPr lang="hu-HU" dirty="0">
                <a:solidFill>
                  <a:schemeClr val="tx1"/>
                </a:solidFill>
              </a:rPr>
              <a:t>, etc.) </a:t>
            </a:r>
            <a:r>
              <a:rPr lang="hu-HU" dirty="0" err="1">
                <a:solidFill>
                  <a:schemeClr val="tx1"/>
                </a:solidFill>
              </a:rPr>
              <a:t>coupled</a:t>
            </a:r>
            <a:r>
              <a:rPr lang="hu-HU" dirty="0">
                <a:solidFill>
                  <a:schemeClr val="tx1"/>
                </a:solidFill>
              </a:rPr>
              <a:t> </a:t>
            </a:r>
            <a:r>
              <a:rPr lang="hu-HU" dirty="0" err="1">
                <a:solidFill>
                  <a:schemeClr val="tx1"/>
                </a:solidFill>
              </a:rPr>
              <a:t>with</a:t>
            </a:r>
            <a:r>
              <a:rPr lang="hu-HU" dirty="0">
                <a:solidFill>
                  <a:schemeClr val="tx1"/>
                </a:solidFill>
              </a:rPr>
              <a:t> a limited </a:t>
            </a:r>
            <a:r>
              <a:rPr lang="hu-HU" dirty="0" err="1">
                <a:solidFill>
                  <a:schemeClr val="tx1"/>
                </a:solidFill>
              </a:rPr>
              <a:t>capability</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undertake</a:t>
            </a:r>
            <a:r>
              <a:rPr lang="hu-HU" dirty="0">
                <a:solidFill>
                  <a:schemeClr val="tx1"/>
                </a:solidFill>
              </a:rPr>
              <a:t> </a:t>
            </a:r>
            <a:r>
              <a:rPr lang="hu-HU" dirty="0" err="1">
                <a:solidFill>
                  <a:schemeClr val="tx1"/>
                </a:solidFill>
              </a:rPr>
              <a:t>these</a:t>
            </a:r>
            <a:r>
              <a:rPr lang="hu-HU" dirty="0">
                <a:solidFill>
                  <a:schemeClr val="tx1"/>
                </a:solidFill>
              </a:rPr>
              <a:t> </a:t>
            </a:r>
            <a:r>
              <a:rPr lang="hu-HU" dirty="0" err="1">
                <a:solidFill>
                  <a:schemeClr val="tx1"/>
                </a:solidFill>
              </a:rPr>
              <a:t>jobs</a:t>
            </a:r>
            <a:r>
              <a:rPr lang="hu-HU" dirty="0">
                <a:solidFill>
                  <a:schemeClr val="tx1"/>
                </a:solidFill>
              </a:rPr>
              <a:t> </a:t>
            </a:r>
            <a:r>
              <a:rPr lang="hu-HU" dirty="0" err="1">
                <a:solidFill>
                  <a:schemeClr val="tx1"/>
                </a:solidFill>
              </a:rPr>
              <a:t>from</a:t>
            </a:r>
            <a:r>
              <a:rPr lang="hu-HU" dirty="0">
                <a:solidFill>
                  <a:schemeClr val="tx1"/>
                </a:solidFill>
              </a:rPr>
              <a:t> </a:t>
            </a:r>
            <a:r>
              <a:rPr lang="hu-HU" dirty="0" err="1">
                <a:solidFill>
                  <a:schemeClr val="tx1"/>
                </a:solidFill>
              </a:rPr>
              <a:t>home</a:t>
            </a:r>
            <a:r>
              <a:rPr lang="hu-HU" dirty="0">
                <a:solidFill>
                  <a:schemeClr val="tx1"/>
                </a:solidFill>
              </a:rPr>
              <a:t>. </a:t>
            </a:r>
            <a:r>
              <a:rPr lang="hu-HU" dirty="0" err="1">
                <a:solidFill>
                  <a:schemeClr val="tx1"/>
                </a:solidFill>
              </a:rPr>
              <a:t>This</a:t>
            </a:r>
            <a:r>
              <a:rPr lang="hu-HU" dirty="0">
                <a:solidFill>
                  <a:schemeClr val="tx1"/>
                </a:solidFill>
              </a:rPr>
              <a:t> </a:t>
            </a:r>
            <a:r>
              <a:rPr lang="hu-HU" dirty="0" err="1">
                <a:solidFill>
                  <a:schemeClr val="tx1"/>
                </a:solidFill>
              </a:rPr>
              <a:t>makes</a:t>
            </a:r>
            <a:r>
              <a:rPr lang="hu-HU" dirty="0">
                <a:solidFill>
                  <a:schemeClr val="tx1"/>
                </a:solidFill>
              </a:rPr>
              <a:t> </a:t>
            </a:r>
            <a:r>
              <a:rPr lang="hu-HU" dirty="0" err="1">
                <a:solidFill>
                  <a:schemeClr val="tx1"/>
                </a:solidFill>
              </a:rPr>
              <a:t>telework</a:t>
            </a:r>
            <a:r>
              <a:rPr lang="hu-HU" dirty="0">
                <a:solidFill>
                  <a:schemeClr val="tx1"/>
                </a:solidFill>
              </a:rPr>
              <a:t> and </a:t>
            </a:r>
            <a:r>
              <a:rPr lang="hu-HU" dirty="0" err="1">
                <a:solidFill>
                  <a:schemeClr val="tx1"/>
                </a:solidFill>
              </a:rPr>
              <a:t>social</a:t>
            </a:r>
            <a:r>
              <a:rPr lang="hu-HU" dirty="0">
                <a:solidFill>
                  <a:schemeClr val="tx1"/>
                </a:solidFill>
              </a:rPr>
              <a:t> </a:t>
            </a:r>
            <a:r>
              <a:rPr lang="hu-HU" dirty="0" err="1">
                <a:solidFill>
                  <a:schemeClr val="tx1"/>
                </a:solidFill>
              </a:rPr>
              <a:t>distancing</a:t>
            </a:r>
            <a:r>
              <a:rPr lang="hu-HU" dirty="0">
                <a:solidFill>
                  <a:schemeClr val="tx1"/>
                </a:solidFill>
              </a:rPr>
              <a:t> </a:t>
            </a:r>
            <a:r>
              <a:rPr lang="hu-HU" dirty="0" err="1">
                <a:solidFill>
                  <a:schemeClr val="tx1"/>
                </a:solidFill>
              </a:rPr>
              <a:t>much</a:t>
            </a:r>
            <a:r>
              <a:rPr lang="hu-HU" dirty="0">
                <a:solidFill>
                  <a:schemeClr val="tx1"/>
                </a:solidFill>
              </a:rPr>
              <a:t> </a:t>
            </a:r>
            <a:r>
              <a:rPr lang="hu-HU" dirty="0" err="1">
                <a:solidFill>
                  <a:schemeClr val="tx1"/>
                </a:solidFill>
              </a:rPr>
              <a:t>harder</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implement</a:t>
            </a:r>
            <a:r>
              <a:rPr lang="hu-HU" dirty="0">
                <a:solidFill>
                  <a:schemeClr val="tx1"/>
                </a:solidFill>
              </a:rPr>
              <a:t>.</a:t>
            </a:r>
          </a:p>
          <a:p>
            <a:pPr lvl="0" algn="just"/>
            <a:r>
              <a:rPr lang="hu-HU" dirty="0">
                <a:solidFill>
                  <a:schemeClr val="tx1"/>
                </a:solidFill>
              </a:rPr>
              <a:t>A </a:t>
            </a:r>
            <a:r>
              <a:rPr lang="hu-HU" dirty="0" err="1">
                <a:solidFill>
                  <a:schemeClr val="tx1"/>
                </a:solidFill>
              </a:rPr>
              <a:t>large</a:t>
            </a:r>
            <a:r>
              <a:rPr lang="hu-HU" dirty="0">
                <a:solidFill>
                  <a:schemeClr val="tx1"/>
                </a:solidFill>
              </a:rPr>
              <a:t> </a:t>
            </a:r>
            <a:r>
              <a:rPr lang="hu-HU" dirty="0" err="1">
                <a:solidFill>
                  <a:schemeClr val="tx1"/>
                </a:solidFill>
              </a:rPr>
              <a:t>share</a:t>
            </a:r>
            <a:r>
              <a:rPr lang="hu-HU" dirty="0">
                <a:solidFill>
                  <a:schemeClr val="tx1"/>
                </a:solidFill>
              </a:rPr>
              <a:t> of </a:t>
            </a:r>
            <a:r>
              <a:rPr lang="hu-HU" dirty="0" err="1">
                <a:solidFill>
                  <a:schemeClr val="tx1"/>
                </a:solidFill>
              </a:rPr>
              <a:t>population</a:t>
            </a:r>
            <a:r>
              <a:rPr lang="hu-HU" dirty="0">
                <a:solidFill>
                  <a:schemeClr val="tx1"/>
                </a:solidFill>
              </a:rPr>
              <a:t> </a:t>
            </a:r>
            <a:r>
              <a:rPr lang="hu-HU" dirty="0" err="1">
                <a:solidFill>
                  <a:schemeClr val="tx1"/>
                </a:solidFill>
              </a:rPr>
              <a:t>who</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at</a:t>
            </a:r>
            <a:r>
              <a:rPr lang="hu-HU" dirty="0">
                <a:solidFill>
                  <a:schemeClr val="tx1"/>
                </a:solidFill>
              </a:rPr>
              <a:t> </a:t>
            </a:r>
            <a:r>
              <a:rPr lang="hu-HU" dirty="0" err="1">
                <a:solidFill>
                  <a:schemeClr val="tx1"/>
                </a:solidFill>
              </a:rPr>
              <a:t>higher</a:t>
            </a:r>
            <a:r>
              <a:rPr lang="hu-HU" dirty="0">
                <a:solidFill>
                  <a:schemeClr val="tx1"/>
                </a:solidFill>
              </a:rPr>
              <a:t> </a:t>
            </a:r>
            <a:r>
              <a:rPr lang="hu-HU" dirty="0" err="1">
                <a:solidFill>
                  <a:schemeClr val="tx1"/>
                </a:solidFill>
              </a:rPr>
              <a:t>risk</a:t>
            </a:r>
            <a:r>
              <a:rPr lang="hu-HU" dirty="0">
                <a:solidFill>
                  <a:schemeClr val="tx1"/>
                </a:solidFill>
              </a:rPr>
              <a:t> </a:t>
            </a:r>
            <a:r>
              <a:rPr lang="hu-HU" dirty="0" err="1">
                <a:solidFill>
                  <a:schemeClr val="tx1"/>
                </a:solidFill>
              </a:rPr>
              <a:t>for</a:t>
            </a:r>
            <a:r>
              <a:rPr lang="hu-HU" dirty="0">
                <a:solidFill>
                  <a:schemeClr val="tx1"/>
                </a:solidFill>
              </a:rPr>
              <a:t> </a:t>
            </a:r>
            <a:r>
              <a:rPr lang="hu-HU" dirty="0" err="1">
                <a:solidFill>
                  <a:schemeClr val="tx1"/>
                </a:solidFill>
              </a:rPr>
              <a:t>severe</a:t>
            </a:r>
            <a:r>
              <a:rPr lang="hu-HU" dirty="0">
                <a:solidFill>
                  <a:schemeClr val="tx1"/>
                </a:solidFill>
              </a:rPr>
              <a:t> </a:t>
            </a:r>
            <a:r>
              <a:rPr lang="hu-HU" dirty="0" err="1">
                <a:solidFill>
                  <a:schemeClr val="tx1"/>
                </a:solidFill>
              </a:rPr>
              <a:t>illness</a:t>
            </a:r>
            <a:r>
              <a:rPr lang="hu-HU" dirty="0">
                <a:solidFill>
                  <a:schemeClr val="tx1"/>
                </a:solidFill>
              </a:rPr>
              <a:t>, </a:t>
            </a:r>
            <a:r>
              <a:rPr lang="hu-HU" dirty="0" err="1">
                <a:solidFill>
                  <a:schemeClr val="tx1"/>
                </a:solidFill>
              </a:rPr>
              <a:t>notably</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elderly</a:t>
            </a:r>
            <a:r>
              <a:rPr lang="hu-HU" dirty="0">
                <a:solidFill>
                  <a:schemeClr val="tx1"/>
                </a:solidFill>
              </a:rPr>
              <a:t> and </a:t>
            </a:r>
            <a:r>
              <a:rPr lang="hu-HU" dirty="0" err="1">
                <a:solidFill>
                  <a:schemeClr val="tx1"/>
                </a:solidFill>
              </a:rPr>
              <a:t>the</a:t>
            </a:r>
            <a:r>
              <a:rPr lang="hu-HU" dirty="0">
                <a:solidFill>
                  <a:schemeClr val="tx1"/>
                </a:solidFill>
              </a:rPr>
              <a:t> </a:t>
            </a:r>
            <a:r>
              <a:rPr lang="hu-HU" dirty="0" err="1">
                <a:solidFill>
                  <a:schemeClr val="tx1"/>
                </a:solidFill>
              </a:rPr>
              <a:t>poor</a:t>
            </a:r>
            <a:r>
              <a:rPr lang="hu-HU" dirty="0">
                <a:solidFill>
                  <a:schemeClr val="tx1"/>
                </a:solidFill>
              </a:rPr>
              <a:t>.</a:t>
            </a:r>
          </a:p>
          <a:p>
            <a:pPr lvl="0" algn="just"/>
            <a:r>
              <a:rPr lang="hu-HU" dirty="0">
                <a:solidFill>
                  <a:schemeClr val="tx1"/>
                </a:solidFill>
              </a:rPr>
              <a:t>A </a:t>
            </a:r>
            <a:r>
              <a:rPr lang="hu-HU" dirty="0" err="1">
                <a:solidFill>
                  <a:schemeClr val="tx1"/>
                </a:solidFill>
              </a:rPr>
              <a:t>much</a:t>
            </a:r>
            <a:r>
              <a:rPr lang="hu-HU" dirty="0">
                <a:solidFill>
                  <a:schemeClr val="tx1"/>
                </a:solidFill>
              </a:rPr>
              <a:t> less </a:t>
            </a:r>
            <a:r>
              <a:rPr lang="hu-HU" dirty="0" err="1">
                <a:solidFill>
                  <a:schemeClr val="tx1"/>
                </a:solidFill>
              </a:rPr>
              <a:t>diversified</a:t>
            </a:r>
            <a:r>
              <a:rPr lang="hu-HU" dirty="0">
                <a:solidFill>
                  <a:schemeClr val="tx1"/>
                </a:solidFill>
              </a:rPr>
              <a:t> </a:t>
            </a:r>
            <a:r>
              <a:rPr lang="hu-HU" dirty="0" err="1">
                <a:solidFill>
                  <a:schemeClr val="tx1"/>
                </a:solidFill>
              </a:rPr>
              <a:t>economy</a:t>
            </a:r>
            <a:r>
              <a:rPr lang="hu-HU" dirty="0">
                <a:solidFill>
                  <a:schemeClr val="tx1"/>
                </a:solidFill>
              </a:rPr>
              <a:t>.</a:t>
            </a:r>
          </a:p>
          <a:p>
            <a:pPr lvl="0" algn="just"/>
            <a:r>
              <a:rPr lang="hu-HU" dirty="0" err="1">
                <a:solidFill>
                  <a:schemeClr val="tx1"/>
                </a:solidFill>
              </a:rPr>
              <a:t>Lower</a:t>
            </a:r>
            <a:r>
              <a:rPr lang="hu-HU" dirty="0">
                <a:solidFill>
                  <a:schemeClr val="tx1"/>
                </a:solidFill>
              </a:rPr>
              <a:t> </a:t>
            </a:r>
            <a:r>
              <a:rPr lang="hu-HU" dirty="0" err="1">
                <a:solidFill>
                  <a:schemeClr val="tx1"/>
                </a:solidFill>
              </a:rPr>
              <a:t>incomes</a:t>
            </a:r>
            <a:r>
              <a:rPr lang="hu-HU" dirty="0">
                <a:solidFill>
                  <a:schemeClr val="tx1"/>
                </a:solidFill>
              </a:rPr>
              <a:t> and </a:t>
            </a:r>
            <a:r>
              <a:rPr lang="hu-HU" dirty="0" err="1">
                <a:solidFill>
                  <a:schemeClr val="tx1"/>
                </a:solidFill>
              </a:rPr>
              <a:t>lower</a:t>
            </a:r>
            <a:r>
              <a:rPr lang="hu-HU" dirty="0">
                <a:solidFill>
                  <a:schemeClr val="tx1"/>
                </a:solidFill>
              </a:rPr>
              <a:t> </a:t>
            </a:r>
            <a:r>
              <a:rPr lang="hu-HU" dirty="0" err="1">
                <a:solidFill>
                  <a:schemeClr val="tx1"/>
                </a:solidFill>
              </a:rPr>
              <a:t>savings</a:t>
            </a:r>
            <a:r>
              <a:rPr lang="hu-HU" dirty="0">
                <a:solidFill>
                  <a:schemeClr val="tx1"/>
                </a:solidFill>
              </a:rPr>
              <a:t> </a:t>
            </a:r>
            <a:r>
              <a:rPr lang="hu-HU" dirty="0" err="1">
                <a:solidFill>
                  <a:schemeClr val="tx1"/>
                </a:solidFill>
              </a:rPr>
              <a:t>may</a:t>
            </a:r>
            <a:r>
              <a:rPr lang="hu-HU" dirty="0">
                <a:solidFill>
                  <a:schemeClr val="tx1"/>
                </a:solidFill>
              </a:rPr>
              <a:t> </a:t>
            </a:r>
            <a:r>
              <a:rPr lang="hu-HU" dirty="0" err="1">
                <a:solidFill>
                  <a:schemeClr val="tx1"/>
                </a:solidFill>
              </a:rPr>
              <a:t>have</a:t>
            </a:r>
            <a:r>
              <a:rPr lang="hu-HU" dirty="0">
                <a:solidFill>
                  <a:schemeClr val="tx1"/>
                </a:solidFill>
              </a:rPr>
              <a:t> </a:t>
            </a:r>
            <a:r>
              <a:rPr lang="hu-HU" dirty="0" err="1">
                <a:solidFill>
                  <a:schemeClr val="tx1"/>
                </a:solidFill>
              </a:rPr>
              <a:t>forced</a:t>
            </a:r>
            <a:r>
              <a:rPr lang="hu-HU" dirty="0">
                <a:solidFill>
                  <a:schemeClr val="tx1"/>
                </a:solidFill>
              </a:rPr>
              <a:t> </a:t>
            </a:r>
            <a:r>
              <a:rPr lang="hu-HU" dirty="0" err="1">
                <a:solidFill>
                  <a:schemeClr val="tx1"/>
                </a:solidFill>
              </a:rPr>
              <a:t>rural</a:t>
            </a:r>
            <a:r>
              <a:rPr lang="hu-HU" dirty="0">
                <a:solidFill>
                  <a:schemeClr val="tx1"/>
                </a:solidFill>
              </a:rPr>
              <a:t> </a:t>
            </a:r>
            <a:r>
              <a:rPr lang="hu-HU" dirty="0" err="1">
                <a:solidFill>
                  <a:schemeClr val="tx1"/>
                </a:solidFill>
              </a:rPr>
              <a:t>people</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continue</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work</a:t>
            </a:r>
            <a:r>
              <a:rPr lang="hu-HU" dirty="0">
                <a:solidFill>
                  <a:schemeClr val="tx1"/>
                </a:solidFill>
              </a:rPr>
              <a:t> and/</a:t>
            </a:r>
            <a:r>
              <a:rPr lang="hu-HU" dirty="0" err="1">
                <a:solidFill>
                  <a:schemeClr val="tx1"/>
                </a:solidFill>
              </a:rPr>
              <a:t>or</a:t>
            </a:r>
            <a:r>
              <a:rPr lang="hu-HU" dirty="0">
                <a:solidFill>
                  <a:schemeClr val="tx1"/>
                </a:solidFill>
              </a:rPr>
              <a:t> </a:t>
            </a:r>
            <a:r>
              <a:rPr lang="hu-HU" dirty="0" err="1">
                <a:solidFill>
                  <a:schemeClr val="tx1"/>
                </a:solidFill>
              </a:rPr>
              <a:t>not</a:t>
            </a:r>
            <a:r>
              <a:rPr lang="hu-HU" dirty="0">
                <a:solidFill>
                  <a:schemeClr val="tx1"/>
                </a:solidFill>
              </a:rPr>
              <a:t> </a:t>
            </a:r>
            <a:r>
              <a:rPr lang="hu-HU" dirty="0" err="1">
                <a:solidFill>
                  <a:schemeClr val="tx1"/>
                </a:solidFill>
              </a:rPr>
              <a:t>visit</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hospital</a:t>
            </a:r>
            <a:r>
              <a:rPr lang="hu-HU" dirty="0">
                <a:solidFill>
                  <a:schemeClr val="tx1"/>
                </a:solidFill>
              </a:rPr>
              <a:t> </a:t>
            </a:r>
            <a:r>
              <a:rPr lang="hu-HU" dirty="0" err="1">
                <a:solidFill>
                  <a:schemeClr val="tx1"/>
                </a:solidFill>
              </a:rPr>
              <a:t>when</a:t>
            </a:r>
            <a:r>
              <a:rPr lang="hu-HU" dirty="0">
                <a:solidFill>
                  <a:schemeClr val="tx1"/>
                </a:solidFill>
              </a:rPr>
              <a:t> </a:t>
            </a:r>
            <a:r>
              <a:rPr lang="hu-HU" dirty="0" err="1">
                <a:solidFill>
                  <a:schemeClr val="tx1"/>
                </a:solidFill>
              </a:rPr>
              <a:t>needed</a:t>
            </a:r>
            <a:r>
              <a:rPr lang="hu-HU" dirty="0">
                <a:solidFill>
                  <a:schemeClr val="tx1"/>
                </a:solidFill>
              </a:rPr>
              <a:t>.</a:t>
            </a:r>
          </a:p>
          <a:p>
            <a:pPr algn="just"/>
            <a:r>
              <a:rPr lang="hu-HU" dirty="0">
                <a:solidFill>
                  <a:schemeClr val="tx1"/>
                </a:solidFill>
              </a:rPr>
              <a:t>A </a:t>
            </a:r>
            <a:r>
              <a:rPr lang="hu-HU" dirty="0" err="1">
                <a:solidFill>
                  <a:schemeClr val="tx1"/>
                </a:solidFill>
              </a:rPr>
              <a:t>large</a:t>
            </a:r>
            <a:r>
              <a:rPr lang="hu-HU" dirty="0">
                <a:solidFill>
                  <a:schemeClr val="tx1"/>
                </a:solidFill>
              </a:rPr>
              <a:t> </a:t>
            </a:r>
            <a:r>
              <a:rPr lang="hu-HU" dirty="0" err="1">
                <a:solidFill>
                  <a:schemeClr val="tx1"/>
                </a:solidFill>
              </a:rPr>
              <a:t>digital</a:t>
            </a:r>
            <a:r>
              <a:rPr lang="hu-HU" dirty="0">
                <a:solidFill>
                  <a:schemeClr val="tx1"/>
                </a:solidFill>
              </a:rPr>
              <a:t> </a:t>
            </a:r>
            <a:r>
              <a:rPr lang="hu-HU" dirty="0" err="1">
                <a:solidFill>
                  <a:schemeClr val="tx1"/>
                </a:solidFill>
              </a:rPr>
              <a:t>divide</a:t>
            </a:r>
            <a:r>
              <a:rPr lang="hu-HU" dirty="0">
                <a:solidFill>
                  <a:schemeClr val="tx1"/>
                </a:solidFill>
              </a:rPr>
              <a:t>, </a:t>
            </a:r>
            <a:r>
              <a:rPr lang="hu-HU" dirty="0" err="1">
                <a:solidFill>
                  <a:schemeClr val="tx1"/>
                </a:solidFill>
              </a:rPr>
              <a:t>with</a:t>
            </a:r>
            <a:r>
              <a:rPr lang="hu-HU" dirty="0">
                <a:solidFill>
                  <a:schemeClr val="tx1"/>
                </a:solidFill>
              </a:rPr>
              <a:t> </a:t>
            </a:r>
            <a:r>
              <a:rPr lang="hu-HU" dirty="0" err="1">
                <a:solidFill>
                  <a:schemeClr val="tx1"/>
                </a:solidFill>
              </a:rPr>
              <a:t>lower</a:t>
            </a:r>
            <a:r>
              <a:rPr lang="hu-HU" dirty="0">
                <a:solidFill>
                  <a:schemeClr val="tx1"/>
                </a:solidFill>
              </a:rPr>
              <a:t> </a:t>
            </a:r>
            <a:r>
              <a:rPr lang="hu-HU" dirty="0" err="1">
                <a:solidFill>
                  <a:schemeClr val="tx1"/>
                </a:solidFill>
              </a:rPr>
              <a:t>accessibility</a:t>
            </a:r>
            <a:r>
              <a:rPr lang="hu-HU" dirty="0">
                <a:solidFill>
                  <a:schemeClr val="tx1"/>
                </a:solidFill>
              </a:rPr>
              <a:t> </a:t>
            </a:r>
            <a:r>
              <a:rPr lang="hu-HU" dirty="0" err="1">
                <a:solidFill>
                  <a:schemeClr val="tx1"/>
                </a:solidFill>
              </a:rPr>
              <a:t>to</a:t>
            </a:r>
            <a:r>
              <a:rPr lang="hu-HU" dirty="0">
                <a:solidFill>
                  <a:schemeClr val="tx1"/>
                </a:solidFill>
              </a:rPr>
              <a:t> internet (</a:t>
            </a:r>
            <a:r>
              <a:rPr lang="hu-HU" dirty="0" err="1">
                <a:solidFill>
                  <a:schemeClr val="tx1"/>
                </a:solidFill>
              </a:rPr>
              <a:t>both</a:t>
            </a:r>
            <a:r>
              <a:rPr lang="hu-HU" dirty="0">
                <a:solidFill>
                  <a:schemeClr val="tx1"/>
                </a:solidFill>
              </a:rPr>
              <a:t> in </a:t>
            </a:r>
            <a:r>
              <a:rPr lang="hu-HU" dirty="0" err="1">
                <a:solidFill>
                  <a:schemeClr val="tx1"/>
                </a:solidFill>
              </a:rPr>
              <a:t>coverage</a:t>
            </a:r>
            <a:r>
              <a:rPr lang="hu-HU" dirty="0">
                <a:solidFill>
                  <a:schemeClr val="tx1"/>
                </a:solidFill>
              </a:rPr>
              <a:t> and </a:t>
            </a:r>
            <a:r>
              <a:rPr lang="hu-HU" dirty="0" err="1">
                <a:solidFill>
                  <a:schemeClr val="tx1"/>
                </a:solidFill>
              </a:rPr>
              <a:t>connection</a:t>
            </a:r>
            <a:r>
              <a:rPr lang="hu-HU" dirty="0">
                <a:solidFill>
                  <a:schemeClr val="tx1"/>
                </a:solidFill>
              </a:rPr>
              <a:t> </a:t>
            </a:r>
            <a:r>
              <a:rPr lang="hu-HU" dirty="0" err="1">
                <a:solidFill>
                  <a:schemeClr val="tx1"/>
                </a:solidFill>
              </a:rPr>
              <a:t>speed</a:t>
            </a:r>
            <a:r>
              <a:rPr lang="hu-HU" dirty="0">
                <a:solidFill>
                  <a:schemeClr val="tx1"/>
                </a:solidFill>
              </a:rPr>
              <a:t>) and </a:t>
            </a:r>
            <a:r>
              <a:rPr lang="hu-HU" dirty="0" err="1">
                <a:solidFill>
                  <a:schemeClr val="tx1"/>
                </a:solidFill>
              </a:rPr>
              <a:t>fewer</a:t>
            </a:r>
            <a:r>
              <a:rPr lang="hu-HU" dirty="0">
                <a:solidFill>
                  <a:schemeClr val="tx1"/>
                </a:solidFill>
              </a:rPr>
              <a:t> </a:t>
            </a:r>
            <a:r>
              <a:rPr lang="hu-HU" dirty="0" err="1">
                <a:solidFill>
                  <a:schemeClr val="tx1"/>
                </a:solidFill>
              </a:rPr>
              <a:t>people</a:t>
            </a:r>
            <a:r>
              <a:rPr lang="hu-HU" dirty="0">
                <a:solidFill>
                  <a:schemeClr val="tx1"/>
                </a:solidFill>
              </a:rPr>
              <a:t> </a:t>
            </a:r>
            <a:r>
              <a:rPr lang="hu-HU" dirty="0" err="1">
                <a:solidFill>
                  <a:schemeClr val="tx1"/>
                </a:solidFill>
              </a:rPr>
              <a:t>with</a:t>
            </a:r>
            <a:r>
              <a:rPr lang="hu-HU" dirty="0">
                <a:solidFill>
                  <a:schemeClr val="tx1"/>
                </a:solidFill>
              </a:rPr>
              <a:t> </a:t>
            </a:r>
            <a:r>
              <a:rPr lang="hu-HU" dirty="0" err="1">
                <a:solidFill>
                  <a:schemeClr val="tx1"/>
                </a:solidFill>
              </a:rPr>
              <a:t>adequate</a:t>
            </a:r>
            <a:r>
              <a:rPr lang="hu-HU" dirty="0">
                <a:solidFill>
                  <a:schemeClr val="tx1"/>
                </a:solidFill>
              </a:rPr>
              <a:t> </a:t>
            </a:r>
            <a:r>
              <a:rPr lang="hu-HU" dirty="0" err="1">
                <a:solidFill>
                  <a:schemeClr val="tx1"/>
                </a:solidFill>
              </a:rPr>
              <a:t>devices</a:t>
            </a:r>
            <a:r>
              <a:rPr lang="hu-HU" dirty="0">
                <a:solidFill>
                  <a:schemeClr val="tx1"/>
                </a:solidFill>
              </a:rPr>
              <a:t> and </a:t>
            </a:r>
            <a:r>
              <a:rPr lang="hu-HU" dirty="0" err="1">
                <a:solidFill>
                  <a:schemeClr val="tx1"/>
                </a:solidFill>
              </a:rPr>
              <a:t>the</a:t>
            </a:r>
            <a:r>
              <a:rPr lang="hu-HU" dirty="0">
                <a:solidFill>
                  <a:schemeClr val="tx1"/>
                </a:solidFill>
              </a:rPr>
              <a:t> </a:t>
            </a:r>
            <a:r>
              <a:rPr lang="hu-HU" dirty="0" err="1">
                <a:solidFill>
                  <a:schemeClr val="tx1"/>
                </a:solidFill>
              </a:rPr>
              <a:t>required</a:t>
            </a:r>
            <a:r>
              <a:rPr lang="hu-HU" dirty="0">
                <a:solidFill>
                  <a:schemeClr val="tx1"/>
                </a:solidFill>
              </a:rPr>
              <a:t> </a:t>
            </a:r>
            <a:r>
              <a:rPr lang="hu-HU" dirty="0" err="1">
                <a:solidFill>
                  <a:schemeClr val="tx1"/>
                </a:solidFill>
              </a:rPr>
              <a:t>skills</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use</a:t>
            </a:r>
            <a:r>
              <a:rPr lang="hu-HU" dirty="0">
                <a:solidFill>
                  <a:schemeClr val="tx1"/>
                </a:solidFill>
              </a:rPr>
              <a:t> </a:t>
            </a:r>
            <a:r>
              <a:rPr lang="hu-HU" dirty="0" err="1">
                <a:solidFill>
                  <a:schemeClr val="tx1"/>
                </a:solidFill>
              </a:rPr>
              <a:t>them</a:t>
            </a:r>
            <a:r>
              <a:rPr lang="hu-HU" dirty="0">
                <a:solidFill>
                  <a:schemeClr val="tx1"/>
                </a:solidFill>
              </a:rPr>
              <a:t>.</a:t>
            </a:r>
          </a:p>
          <a:p>
            <a:pPr algn="just"/>
            <a:r>
              <a:rPr lang="hu-HU" dirty="0">
                <a:solidFill>
                  <a:schemeClr val="tx1"/>
                </a:solidFill>
              </a:rPr>
              <a:t>.</a:t>
            </a:r>
          </a:p>
          <a:p>
            <a:pPr algn="just"/>
            <a:r>
              <a:rPr lang="hu-HU" dirty="0">
                <a:solidFill>
                  <a:schemeClr val="tx1"/>
                </a:solidFill>
              </a:rPr>
              <a:t>.</a:t>
            </a:r>
          </a:p>
          <a:p>
            <a:pPr algn="just"/>
            <a:r>
              <a:rPr lang="hu-HU" dirty="0">
                <a:solidFill>
                  <a:schemeClr val="tx1"/>
                </a:solidFill>
              </a:rPr>
              <a:t>.</a:t>
            </a:r>
          </a:p>
        </p:txBody>
      </p:sp>
    </p:spTree>
    <p:extLst>
      <p:ext uri="{BB962C8B-B14F-4D97-AF65-F5344CB8AC3E}">
        <p14:creationId xmlns:p14="http://schemas.microsoft.com/office/powerpoint/2010/main" val="17956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56069" y="343786"/>
            <a:ext cx="8596668" cy="1320800"/>
          </a:xfrm>
        </p:spPr>
        <p:txBody>
          <a:bodyPr>
            <a:normAutofit fontScale="90000"/>
          </a:bodyPr>
          <a:lstStyle/>
          <a:p>
            <a:r>
              <a:rPr lang="hu-HU" b="1" dirty="0" err="1">
                <a:solidFill>
                  <a:schemeClr val="accent1">
                    <a:lumMod val="75000"/>
                  </a:schemeClr>
                </a:solidFill>
              </a:rPr>
              <a:t>Shrinking</a:t>
            </a:r>
            <a:r>
              <a:rPr lang="hu-HU" b="1" dirty="0">
                <a:solidFill>
                  <a:schemeClr val="accent1">
                    <a:lumMod val="75000"/>
                  </a:schemeClr>
                </a:solidFill>
              </a:rPr>
              <a:t> </a:t>
            </a:r>
            <a:r>
              <a:rPr lang="hu-HU" b="1" dirty="0" err="1">
                <a:solidFill>
                  <a:schemeClr val="accent1">
                    <a:lumMod val="75000"/>
                  </a:schemeClr>
                </a:solidFill>
              </a:rPr>
              <a:t>rural</a:t>
            </a:r>
            <a:r>
              <a:rPr lang="hu-HU" b="1" dirty="0">
                <a:solidFill>
                  <a:schemeClr val="accent1">
                    <a:lumMod val="75000"/>
                  </a:schemeClr>
                </a:solidFill>
              </a:rPr>
              <a:t> </a:t>
            </a:r>
            <a:r>
              <a:rPr lang="hu-HU" b="1" dirty="0" err="1">
                <a:solidFill>
                  <a:schemeClr val="accent1">
                    <a:lumMod val="75000"/>
                  </a:schemeClr>
                </a:solidFill>
              </a:rPr>
              <a:t>population</a:t>
            </a:r>
            <a:r>
              <a:rPr lang="hu-HU" b="1" dirty="0">
                <a:solidFill>
                  <a:schemeClr val="accent1">
                    <a:lumMod val="75000"/>
                  </a:schemeClr>
                </a:solidFill>
              </a:rPr>
              <a:t> in </a:t>
            </a:r>
            <a:r>
              <a:rPr lang="hu-HU" b="1" dirty="0" err="1">
                <a:solidFill>
                  <a:schemeClr val="accent1">
                    <a:lumMod val="75000"/>
                  </a:schemeClr>
                </a:solidFill>
              </a:rPr>
              <a:t>the</a:t>
            </a:r>
            <a:r>
              <a:rPr lang="hu-HU" b="1" dirty="0">
                <a:solidFill>
                  <a:schemeClr val="accent1">
                    <a:lumMod val="75000"/>
                  </a:schemeClr>
                </a:solidFill>
              </a:rPr>
              <a:t> EU (</a:t>
            </a:r>
            <a:r>
              <a:rPr lang="hu-HU" b="1" dirty="0" err="1">
                <a:solidFill>
                  <a:schemeClr val="accent1">
                    <a:lumMod val="75000"/>
                  </a:schemeClr>
                </a:solidFill>
              </a:rPr>
              <a:t>not</a:t>
            </a:r>
            <a:r>
              <a:rPr lang="hu-HU" b="1" dirty="0">
                <a:solidFill>
                  <a:schemeClr val="accent1">
                    <a:lumMod val="75000"/>
                  </a:schemeClr>
                </a:solidFill>
              </a:rPr>
              <a:t> </a:t>
            </a:r>
            <a:r>
              <a:rPr lang="hu-HU" b="1" dirty="0" err="1">
                <a:solidFill>
                  <a:schemeClr val="accent1">
                    <a:lumMod val="75000"/>
                  </a:schemeClr>
                </a:solidFill>
              </a:rPr>
              <a:t>the</a:t>
            </a:r>
            <a:r>
              <a:rPr lang="hu-HU" b="1" dirty="0">
                <a:solidFill>
                  <a:schemeClr val="accent1">
                    <a:lumMod val="75000"/>
                  </a:schemeClr>
                </a:solidFill>
              </a:rPr>
              <a:t> </a:t>
            </a:r>
            <a:r>
              <a:rPr lang="hu-HU" b="1" dirty="0" err="1">
                <a:solidFill>
                  <a:schemeClr val="accent1">
                    <a:lumMod val="75000"/>
                  </a:schemeClr>
                </a:solidFill>
              </a:rPr>
              <a:t>shrinking</a:t>
            </a:r>
            <a:r>
              <a:rPr lang="hu-HU" b="1" dirty="0">
                <a:solidFill>
                  <a:schemeClr val="accent1">
                    <a:lumMod val="75000"/>
                  </a:schemeClr>
                </a:solidFill>
              </a:rPr>
              <a:t> of </a:t>
            </a:r>
            <a:r>
              <a:rPr lang="hu-HU" b="1" dirty="0" err="1">
                <a:solidFill>
                  <a:schemeClr val="accent1">
                    <a:lumMod val="75000"/>
                  </a:schemeClr>
                </a:solidFill>
              </a:rPr>
              <a:t>population</a:t>
            </a:r>
            <a:r>
              <a:rPr lang="hu-HU" b="1" dirty="0">
                <a:solidFill>
                  <a:schemeClr val="accent1">
                    <a:lumMod val="75000"/>
                  </a:schemeClr>
                </a:solidFill>
              </a:rPr>
              <a:t> </a:t>
            </a:r>
            <a:r>
              <a:rPr lang="hu-HU" b="1" dirty="0" err="1">
                <a:solidFill>
                  <a:schemeClr val="accent1">
                    <a:lumMod val="75000"/>
                  </a:schemeClr>
                </a:solidFill>
              </a:rPr>
              <a:t>with</a:t>
            </a:r>
            <a:r>
              <a:rPr lang="hu-HU" b="1" dirty="0">
                <a:solidFill>
                  <a:schemeClr val="accent1">
                    <a:lumMod val="75000"/>
                  </a:schemeClr>
                </a:solidFill>
              </a:rPr>
              <a:t> </a:t>
            </a:r>
            <a:r>
              <a:rPr lang="hu-HU" b="1" dirty="0" err="1">
                <a:solidFill>
                  <a:schemeClr val="accent1">
                    <a:lumMod val="75000"/>
                  </a:schemeClr>
                </a:solidFill>
              </a:rPr>
              <a:t>low</a:t>
            </a:r>
            <a:r>
              <a:rPr lang="hu-HU" b="1" dirty="0">
                <a:solidFill>
                  <a:schemeClr val="accent1">
                    <a:lumMod val="75000"/>
                  </a:schemeClr>
                </a:solidFill>
              </a:rPr>
              <a:t> </a:t>
            </a:r>
            <a:r>
              <a:rPr lang="hu-HU" b="1" dirty="0" err="1">
                <a:solidFill>
                  <a:schemeClr val="accent1">
                    <a:lumMod val="75000"/>
                  </a:schemeClr>
                </a:solidFill>
              </a:rPr>
              <a:t>income</a:t>
            </a:r>
            <a:r>
              <a:rPr lang="hu-HU" b="1" dirty="0">
                <a:solidFill>
                  <a:schemeClr val="accent1">
                    <a:lumMod val="75000"/>
                  </a:schemeClr>
                </a:solidFill>
              </a:rPr>
              <a:t>!)</a:t>
            </a:r>
          </a:p>
        </p:txBody>
      </p:sp>
      <p:sp>
        <p:nvSpPr>
          <p:cNvPr id="5" name="Tartalom helye 4"/>
          <p:cNvSpPr>
            <a:spLocks noGrp="1"/>
          </p:cNvSpPr>
          <p:nvPr>
            <p:ph idx="1"/>
          </p:nvPr>
        </p:nvSpPr>
        <p:spPr>
          <a:xfrm>
            <a:off x="267045" y="2126512"/>
            <a:ext cx="9685030" cy="4613977"/>
          </a:xfrm>
        </p:spPr>
        <p:txBody>
          <a:bodyPr>
            <a:normAutofit/>
          </a:bodyPr>
          <a:lstStyle/>
          <a:p>
            <a:pPr algn="just"/>
            <a:r>
              <a:rPr lang="en-US" dirty="0">
                <a:solidFill>
                  <a:schemeClr val="tx1"/>
                </a:solidFill>
              </a:rPr>
              <a:t>The populations’ transfers from rural to intermediate areas lead to the constant shrinkage of certain rural regions. </a:t>
            </a:r>
            <a:endParaRPr lang="hu-HU" dirty="0">
              <a:solidFill>
                <a:schemeClr val="tx1"/>
              </a:solidFill>
            </a:endParaRPr>
          </a:p>
          <a:p>
            <a:pPr algn="just"/>
            <a:r>
              <a:rPr lang="en-US" dirty="0">
                <a:solidFill>
                  <a:schemeClr val="tx1"/>
                </a:solidFill>
              </a:rPr>
              <a:t>In</a:t>
            </a:r>
            <a:r>
              <a:rPr lang="hu-HU" dirty="0">
                <a:solidFill>
                  <a:schemeClr val="tx1"/>
                </a:solidFill>
              </a:rPr>
              <a:t> 8 (out of 27)</a:t>
            </a:r>
            <a:r>
              <a:rPr lang="en-US" dirty="0">
                <a:solidFill>
                  <a:schemeClr val="tx1"/>
                </a:solidFill>
              </a:rPr>
              <a:t> Member States, rural regions have been constantly losing population since 1991; all these rural regions are located in Bulgaria, Croatia, Hungary, Portugal and Romania and the three Baltic States.</a:t>
            </a:r>
            <a:endParaRPr lang="hu-HU" dirty="0">
              <a:solidFill>
                <a:schemeClr val="tx1"/>
              </a:solidFill>
            </a:endParaRPr>
          </a:p>
          <a:p>
            <a:pPr algn="just"/>
            <a:r>
              <a:rPr lang="hu-HU" dirty="0">
                <a:solidFill>
                  <a:schemeClr val="tx1"/>
                </a:solidFill>
              </a:rPr>
              <a:t>R</a:t>
            </a:r>
            <a:r>
              <a:rPr lang="en-US" dirty="0" err="1">
                <a:solidFill>
                  <a:schemeClr val="tx1"/>
                </a:solidFill>
              </a:rPr>
              <a:t>ural</a:t>
            </a:r>
            <a:r>
              <a:rPr lang="en-US" dirty="0">
                <a:solidFill>
                  <a:schemeClr val="tx1"/>
                </a:solidFill>
              </a:rPr>
              <a:t> depopulation brings a main challenge for agriculture, in relation with generational renewal. </a:t>
            </a:r>
            <a:endParaRPr lang="hu-HU" dirty="0">
              <a:solidFill>
                <a:schemeClr val="tx1"/>
              </a:solidFill>
            </a:endParaRPr>
          </a:p>
          <a:p>
            <a:pPr algn="just"/>
            <a:r>
              <a:rPr lang="hu-HU" dirty="0">
                <a:solidFill>
                  <a:schemeClr val="tx1"/>
                </a:solidFill>
              </a:rPr>
              <a:t>T</a:t>
            </a:r>
            <a:r>
              <a:rPr lang="en-US" dirty="0">
                <a:solidFill>
                  <a:schemeClr val="tx1"/>
                </a:solidFill>
              </a:rPr>
              <a:t>he lack of </a:t>
            </a:r>
            <a:r>
              <a:rPr lang="en-US" dirty="0" err="1">
                <a:solidFill>
                  <a:schemeClr val="tx1"/>
                </a:solidFill>
              </a:rPr>
              <a:t>attractivity</a:t>
            </a:r>
            <a:r>
              <a:rPr lang="en-US" dirty="0">
                <a:solidFill>
                  <a:schemeClr val="tx1"/>
                </a:solidFill>
              </a:rPr>
              <a:t> of rural areas leads not only to a lack of young farmers but also to land abandonment and increased risk of forest fires, which is typically threatening for mountain areas and pastoral economy.</a:t>
            </a:r>
            <a:endParaRPr lang="hu-HU" dirty="0">
              <a:solidFill>
                <a:schemeClr val="tx1"/>
              </a:solidFill>
            </a:endParaRPr>
          </a:p>
        </p:txBody>
      </p:sp>
    </p:spTree>
    <p:extLst>
      <p:ext uri="{BB962C8B-B14F-4D97-AF65-F5344CB8AC3E}">
        <p14:creationId xmlns:p14="http://schemas.microsoft.com/office/powerpoint/2010/main" val="774574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44549" y="365125"/>
            <a:ext cx="9845749" cy="1146041"/>
          </a:xfrm>
        </p:spPr>
        <p:txBody>
          <a:bodyPr>
            <a:normAutofit fontScale="90000"/>
          </a:bodyPr>
          <a:lstStyle/>
          <a:p>
            <a:r>
              <a:rPr lang="hu-HU" b="1" dirty="0" err="1">
                <a:solidFill>
                  <a:schemeClr val="accent1">
                    <a:lumMod val="75000"/>
                  </a:schemeClr>
                </a:solidFill>
              </a:rPr>
              <a:t>Why</a:t>
            </a:r>
            <a:r>
              <a:rPr lang="hu-HU" b="1" dirty="0">
                <a:solidFill>
                  <a:schemeClr val="accent1">
                    <a:lumMod val="75000"/>
                  </a:schemeClr>
                </a:solidFill>
              </a:rPr>
              <a:t> is it important </a:t>
            </a:r>
            <a:r>
              <a:rPr lang="hu-HU" b="1" dirty="0" err="1">
                <a:solidFill>
                  <a:schemeClr val="accent1">
                    <a:lumMod val="75000"/>
                  </a:schemeClr>
                </a:solidFill>
              </a:rPr>
              <a:t>to</a:t>
            </a:r>
            <a:r>
              <a:rPr lang="hu-HU" b="1" dirty="0">
                <a:solidFill>
                  <a:schemeClr val="accent1">
                    <a:lumMod val="75000"/>
                  </a:schemeClr>
                </a:solidFill>
              </a:rPr>
              <a:t> </a:t>
            </a:r>
            <a:r>
              <a:rPr lang="hu-HU" b="1" dirty="0" err="1">
                <a:solidFill>
                  <a:schemeClr val="accent1">
                    <a:lumMod val="75000"/>
                  </a:schemeClr>
                </a:solidFill>
              </a:rPr>
              <a:t>help</a:t>
            </a:r>
            <a:r>
              <a:rPr lang="hu-HU" b="1" dirty="0">
                <a:solidFill>
                  <a:schemeClr val="accent1">
                    <a:lumMod val="75000"/>
                  </a:schemeClr>
                </a:solidFill>
              </a:rPr>
              <a:t> </a:t>
            </a:r>
            <a:r>
              <a:rPr lang="hu-HU" b="1" dirty="0" err="1">
                <a:solidFill>
                  <a:schemeClr val="accent1">
                    <a:lumMod val="75000"/>
                  </a:schemeClr>
                </a:solidFill>
              </a:rPr>
              <a:t>the</a:t>
            </a:r>
            <a:r>
              <a:rPr lang="hu-HU" b="1" dirty="0">
                <a:solidFill>
                  <a:schemeClr val="accent1">
                    <a:lumMod val="75000"/>
                  </a:schemeClr>
                </a:solidFill>
              </a:rPr>
              <a:t> </a:t>
            </a:r>
            <a:r>
              <a:rPr lang="hu-HU" b="1" dirty="0" err="1">
                <a:solidFill>
                  <a:schemeClr val="accent1">
                    <a:lumMod val="75000"/>
                  </a:schemeClr>
                </a:solidFill>
              </a:rPr>
              <a:t>regions</a:t>
            </a:r>
            <a:r>
              <a:rPr lang="hu-HU" b="1" dirty="0">
                <a:solidFill>
                  <a:schemeClr val="accent1">
                    <a:lumMod val="75000"/>
                  </a:schemeClr>
                </a:solidFill>
              </a:rPr>
              <a:t> </a:t>
            </a:r>
            <a:r>
              <a:rPr lang="hu-HU" b="1" dirty="0" err="1">
                <a:solidFill>
                  <a:schemeClr val="accent1">
                    <a:lumMod val="75000"/>
                  </a:schemeClr>
                </a:solidFill>
              </a:rPr>
              <a:t>lagging</a:t>
            </a:r>
            <a:r>
              <a:rPr lang="hu-HU" b="1" dirty="0">
                <a:solidFill>
                  <a:schemeClr val="accent1">
                    <a:lumMod val="75000"/>
                  </a:schemeClr>
                </a:solidFill>
              </a:rPr>
              <a:t> </a:t>
            </a:r>
            <a:r>
              <a:rPr lang="hu-HU" b="1" dirty="0" err="1">
                <a:solidFill>
                  <a:schemeClr val="accent1">
                    <a:lumMod val="75000"/>
                  </a:schemeClr>
                </a:solidFill>
              </a:rPr>
              <a:t>behind</a:t>
            </a:r>
            <a:r>
              <a:rPr lang="hu-HU" b="1" dirty="0">
                <a:solidFill>
                  <a:schemeClr val="accent1">
                    <a:lumMod val="75000"/>
                  </a:schemeClr>
                </a:solidFill>
              </a:rPr>
              <a:t> </a:t>
            </a:r>
            <a:r>
              <a:rPr lang="hu-HU" b="1" dirty="0" err="1">
                <a:solidFill>
                  <a:schemeClr val="accent1">
                    <a:lumMod val="75000"/>
                  </a:schemeClr>
                </a:solidFill>
              </a:rPr>
              <a:t>to</a:t>
            </a:r>
            <a:r>
              <a:rPr lang="hu-HU" b="1" dirty="0">
                <a:solidFill>
                  <a:schemeClr val="accent1">
                    <a:lumMod val="75000"/>
                  </a:schemeClr>
                </a:solidFill>
              </a:rPr>
              <a:t> </a:t>
            </a:r>
            <a:r>
              <a:rPr lang="hu-HU" b="1" dirty="0" err="1">
                <a:solidFill>
                  <a:schemeClr val="accent1">
                    <a:lumMod val="75000"/>
                  </a:schemeClr>
                </a:solidFill>
              </a:rPr>
              <a:t>catch</a:t>
            </a:r>
            <a:r>
              <a:rPr lang="hu-HU" b="1" dirty="0">
                <a:solidFill>
                  <a:schemeClr val="accent1">
                    <a:lumMod val="75000"/>
                  </a:schemeClr>
                </a:solidFill>
              </a:rPr>
              <a:t> </a:t>
            </a:r>
            <a:r>
              <a:rPr lang="hu-HU" b="1" dirty="0" err="1">
                <a:solidFill>
                  <a:schemeClr val="accent1">
                    <a:lumMod val="75000"/>
                  </a:schemeClr>
                </a:solidFill>
              </a:rPr>
              <a:t>up</a:t>
            </a:r>
            <a:r>
              <a:rPr lang="hu-HU" b="1" dirty="0">
                <a:solidFill>
                  <a:schemeClr val="accent1">
                    <a:lumMod val="75000"/>
                  </a:schemeClr>
                </a:solidFill>
              </a:rPr>
              <a:t>?</a:t>
            </a:r>
          </a:p>
        </p:txBody>
      </p:sp>
      <p:sp>
        <p:nvSpPr>
          <p:cNvPr id="3" name="Tartalom helye 2"/>
          <p:cNvSpPr>
            <a:spLocks noGrp="1"/>
          </p:cNvSpPr>
          <p:nvPr>
            <p:ph idx="1"/>
          </p:nvPr>
        </p:nvSpPr>
        <p:spPr>
          <a:xfrm>
            <a:off x="336884" y="1825624"/>
            <a:ext cx="9455702" cy="4786931"/>
          </a:xfrm>
        </p:spPr>
        <p:txBody>
          <a:bodyPr>
            <a:normAutofit/>
          </a:bodyPr>
          <a:lstStyle/>
          <a:p>
            <a:pPr algn="just"/>
            <a:r>
              <a:rPr lang="hu-HU" dirty="0">
                <a:solidFill>
                  <a:schemeClr val="tx1"/>
                </a:solidFill>
              </a:rPr>
              <a:t>It </a:t>
            </a:r>
            <a:r>
              <a:rPr lang="hu-HU" dirty="0" err="1">
                <a:solidFill>
                  <a:schemeClr val="tx1"/>
                </a:solidFill>
              </a:rPr>
              <a:t>takes</a:t>
            </a:r>
            <a:r>
              <a:rPr lang="hu-HU" dirty="0">
                <a:solidFill>
                  <a:schemeClr val="tx1"/>
                </a:solidFill>
              </a:rPr>
              <a:t> more </a:t>
            </a:r>
            <a:r>
              <a:rPr lang="hu-HU" dirty="0" err="1">
                <a:solidFill>
                  <a:schemeClr val="tx1"/>
                </a:solidFill>
              </a:rPr>
              <a:t>time</a:t>
            </a:r>
            <a:r>
              <a:rPr lang="hu-HU" dirty="0">
                <a:solidFill>
                  <a:schemeClr val="tx1"/>
                </a:solidFill>
              </a:rPr>
              <a:t> and </a:t>
            </a:r>
            <a:r>
              <a:rPr lang="hu-HU" dirty="0" err="1">
                <a:solidFill>
                  <a:schemeClr val="tx1"/>
                </a:solidFill>
              </a:rPr>
              <a:t>costs</a:t>
            </a:r>
            <a:r>
              <a:rPr lang="hu-HU" dirty="0">
                <a:solidFill>
                  <a:schemeClr val="tx1"/>
                </a:solidFill>
              </a:rPr>
              <a:t> more </a:t>
            </a:r>
            <a:r>
              <a:rPr lang="hu-HU" dirty="0" err="1">
                <a:solidFill>
                  <a:schemeClr val="tx1"/>
                </a:solidFill>
              </a:rPr>
              <a:t>money</a:t>
            </a:r>
            <a:r>
              <a:rPr lang="hu-HU" dirty="0">
                <a:solidFill>
                  <a:schemeClr val="tx1"/>
                </a:solidFill>
              </a:rPr>
              <a:t> </a:t>
            </a:r>
            <a:r>
              <a:rPr lang="hu-HU" dirty="0" err="1">
                <a:solidFill>
                  <a:schemeClr val="tx1"/>
                </a:solidFill>
              </a:rPr>
              <a:t>if</a:t>
            </a:r>
            <a:r>
              <a:rPr lang="hu-HU" dirty="0">
                <a:solidFill>
                  <a:schemeClr val="tx1"/>
                </a:solidFill>
              </a:rPr>
              <a:t> we </a:t>
            </a:r>
            <a:r>
              <a:rPr lang="hu-HU" dirty="0" err="1">
                <a:solidFill>
                  <a:schemeClr val="tx1"/>
                </a:solidFill>
              </a:rPr>
              <a:t>need</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solve</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problem</a:t>
            </a:r>
            <a:r>
              <a:rPr lang="hu-HU" dirty="0">
                <a:solidFill>
                  <a:schemeClr val="tx1"/>
                </a:solidFill>
              </a:rPr>
              <a:t> of </a:t>
            </a:r>
            <a:r>
              <a:rPr lang="hu-HU" dirty="0" err="1">
                <a:solidFill>
                  <a:schemeClr val="tx1"/>
                </a:solidFill>
              </a:rPr>
              <a:t>poor</a:t>
            </a:r>
            <a:r>
              <a:rPr lang="hu-HU" dirty="0">
                <a:solidFill>
                  <a:schemeClr val="tx1"/>
                </a:solidFill>
              </a:rPr>
              <a:t> </a:t>
            </a:r>
            <a:r>
              <a:rPr lang="hu-HU" dirty="0" err="1">
                <a:solidFill>
                  <a:schemeClr val="tx1"/>
                </a:solidFill>
              </a:rPr>
              <a:t>regions</a:t>
            </a:r>
            <a:r>
              <a:rPr lang="hu-HU" dirty="0">
                <a:solidFill>
                  <a:schemeClr val="tx1"/>
                </a:solidFill>
              </a:rPr>
              <a:t> </a:t>
            </a:r>
            <a:r>
              <a:rPr lang="hu-HU" dirty="0" err="1">
                <a:solidFill>
                  <a:schemeClr val="tx1"/>
                </a:solidFill>
              </a:rPr>
              <a:t>while</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gap</a:t>
            </a:r>
            <a:r>
              <a:rPr lang="hu-HU" dirty="0">
                <a:solidFill>
                  <a:schemeClr val="tx1"/>
                </a:solidFill>
              </a:rPr>
              <a:t> is </a:t>
            </a:r>
            <a:r>
              <a:rPr lang="hu-HU" dirty="0" err="1">
                <a:solidFill>
                  <a:schemeClr val="tx1"/>
                </a:solidFill>
              </a:rPr>
              <a:t>increasing</a:t>
            </a:r>
            <a:r>
              <a:rPr lang="hu-HU" dirty="0">
                <a:solidFill>
                  <a:schemeClr val="tx1"/>
                </a:solidFill>
              </a:rPr>
              <a:t> </a:t>
            </a:r>
            <a:r>
              <a:rPr lang="hu-HU" dirty="0" err="1">
                <a:solidFill>
                  <a:schemeClr val="tx1"/>
                </a:solidFill>
              </a:rPr>
              <a:t>further</a:t>
            </a:r>
            <a:endParaRPr lang="hu-HU" dirty="0">
              <a:solidFill>
                <a:schemeClr val="tx1"/>
              </a:solidFill>
            </a:endParaRPr>
          </a:p>
          <a:p>
            <a:pPr algn="just"/>
            <a:r>
              <a:rPr lang="hu-HU" dirty="0" err="1">
                <a:solidFill>
                  <a:schemeClr val="tx1"/>
                </a:solidFill>
              </a:rPr>
              <a:t>If</a:t>
            </a:r>
            <a:r>
              <a:rPr lang="hu-HU" dirty="0">
                <a:solidFill>
                  <a:schemeClr val="tx1"/>
                </a:solidFill>
              </a:rPr>
              <a:t> </a:t>
            </a:r>
            <a:r>
              <a:rPr lang="hu-HU" dirty="0" err="1">
                <a:solidFill>
                  <a:schemeClr val="tx1"/>
                </a:solidFill>
              </a:rPr>
              <a:t>there</a:t>
            </a:r>
            <a:r>
              <a:rPr lang="hu-HU" dirty="0">
                <a:solidFill>
                  <a:schemeClr val="tx1"/>
                </a:solidFill>
              </a:rPr>
              <a:t> </a:t>
            </a:r>
            <a:r>
              <a:rPr lang="hu-HU" dirty="0" err="1">
                <a:solidFill>
                  <a:schemeClr val="tx1"/>
                </a:solidFill>
              </a:rPr>
              <a:t>are</a:t>
            </a:r>
            <a:r>
              <a:rPr lang="hu-HU" dirty="0">
                <a:solidFill>
                  <a:schemeClr val="tx1"/>
                </a:solidFill>
              </a:rPr>
              <a:t> more and more </a:t>
            </a:r>
            <a:r>
              <a:rPr lang="hu-HU" dirty="0" err="1">
                <a:solidFill>
                  <a:schemeClr val="tx1"/>
                </a:solidFill>
              </a:rPr>
              <a:t>regions</a:t>
            </a:r>
            <a:r>
              <a:rPr lang="hu-HU" dirty="0">
                <a:solidFill>
                  <a:schemeClr val="tx1"/>
                </a:solidFill>
              </a:rPr>
              <a:t> </a:t>
            </a:r>
            <a:r>
              <a:rPr lang="hu-HU" dirty="0" err="1">
                <a:solidFill>
                  <a:schemeClr val="tx1"/>
                </a:solidFill>
              </a:rPr>
              <a:t>lagging</a:t>
            </a:r>
            <a:r>
              <a:rPr lang="hu-HU" dirty="0">
                <a:solidFill>
                  <a:schemeClr val="tx1"/>
                </a:solidFill>
              </a:rPr>
              <a:t> </a:t>
            </a:r>
            <a:r>
              <a:rPr lang="hu-HU" dirty="0" err="1">
                <a:solidFill>
                  <a:schemeClr val="tx1"/>
                </a:solidFill>
              </a:rPr>
              <a:t>behind</a:t>
            </a:r>
            <a:r>
              <a:rPr lang="hu-HU" dirty="0">
                <a:solidFill>
                  <a:schemeClr val="tx1"/>
                </a:solidFill>
              </a:rPr>
              <a:t> and </a:t>
            </a:r>
            <a:r>
              <a:rPr lang="hu-HU" dirty="0" err="1">
                <a:solidFill>
                  <a:schemeClr val="tx1"/>
                </a:solidFill>
              </a:rPr>
              <a:t>the</a:t>
            </a:r>
            <a:r>
              <a:rPr lang="hu-HU" dirty="0">
                <a:solidFill>
                  <a:schemeClr val="tx1"/>
                </a:solidFill>
              </a:rPr>
              <a:t> standard of </a:t>
            </a:r>
            <a:r>
              <a:rPr lang="hu-HU" dirty="0" err="1">
                <a:solidFill>
                  <a:schemeClr val="tx1"/>
                </a:solidFill>
              </a:rPr>
              <a:t>living</a:t>
            </a:r>
            <a:r>
              <a:rPr lang="hu-HU" dirty="0">
                <a:solidFill>
                  <a:schemeClr val="tx1"/>
                </a:solidFill>
              </a:rPr>
              <a:t> is </a:t>
            </a:r>
            <a:r>
              <a:rPr lang="hu-HU" dirty="0" err="1">
                <a:solidFill>
                  <a:schemeClr val="tx1"/>
                </a:solidFill>
              </a:rPr>
              <a:t>poorer</a:t>
            </a:r>
            <a:r>
              <a:rPr lang="hu-HU" dirty="0">
                <a:solidFill>
                  <a:schemeClr val="tx1"/>
                </a:solidFill>
              </a:rPr>
              <a:t> and </a:t>
            </a:r>
            <a:r>
              <a:rPr lang="hu-HU" dirty="0" err="1">
                <a:solidFill>
                  <a:schemeClr val="tx1"/>
                </a:solidFill>
              </a:rPr>
              <a:t>poorer</a:t>
            </a:r>
            <a:r>
              <a:rPr lang="hu-HU" dirty="0">
                <a:solidFill>
                  <a:schemeClr val="tx1"/>
                </a:solidFill>
              </a:rPr>
              <a:t>,</a:t>
            </a:r>
          </a:p>
          <a:p>
            <a:pPr marL="0" indent="0" algn="just">
              <a:buNone/>
            </a:pPr>
            <a:endParaRPr lang="hu-HU" dirty="0">
              <a:solidFill>
                <a:schemeClr val="tx1"/>
              </a:solidFill>
            </a:endParaRPr>
          </a:p>
          <a:p>
            <a:pPr marL="0" indent="0" algn="just">
              <a:buNone/>
            </a:pPr>
            <a:r>
              <a:rPr lang="hu-HU" dirty="0">
                <a:solidFill>
                  <a:schemeClr val="tx1"/>
                </a:solidFill>
              </a:rPr>
              <a:t>less and less </a:t>
            </a:r>
            <a:r>
              <a:rPr lang="hu-HU" dirty="0" err="1">
                <a:solidFill>
                  <a:schemeClr val="tx1"/>
                </a:solidFill>
              </a:rPr>
              <a:t>population</a:t>
            </a:r>
            <a:r>
              <a:rPr lang="hu-HU" dirty="0">
                <a:solidFill>
                  <a:schemeClr val="tx1"/>
                </a:solidFill>
              </a:rPr>
              <a:t> is part of </a:t>
            </a:r>
            <a:r>
              <a:rPr lang="hu-HU" dirty="0" err="1">
                <a:solidFill>
                  <a:schemeClr val="tx1"/>
                </a:solidFill>
              </a:rPr>
              <a:t>the</a:t>
            </a:r>
            <a:r>
              <a:rPr lang="hu-HU" dirty="0">
                <a:solidFill>
                  <a:schemeClr val="tx1"/>
                </a:solidFill>
              </a:rPr>
              <a:t> </a:t>
            </a:r>
            <a:r>
              <a:rPr lang="hu-HU" dirty="0" err="1">
                <a:solidFill>
                  <a:schemeClr val="tx1"/>
                </a:solidFill>
              </a:rPr>
              <a:t>solvent</a:t>
            </a:r>
            <a:r>
              <a:rPr lang="hu-HU" dirty="0">
                <a:solidFill>
                  <a:schemeClr val="tx1"/>
                </a:solidFill>
              </a:rPr>
              <a:t> market (</a:t>
            </a:r>
            <a:r>
              <a:rPr lang="hu-HU" dirty="0" err="1">
                <a:solidFill>
                  <a:schemeClr val="tx1"/>
                </a:solidFill>
              </a:rPr>
              <a:t>if</a:t>
            </a:r>
            <a:r>
              <a:rPr lang="hu-HU" dirty="0">
                <a:solidFill>
                  <a:schemeClr val="tx1"/>
                </a:solidFill>
              </a:rPr>
              <a:t> </a:t>
            </a:r>
            <a:r>
              <a:rPr lang="hu-HU" dirty="0" err="1">
                <a:solidFill>
                  <a:schemeClr val="tx1"/>
                </a:solidFill>
              </a:rPr>
              <a:t>they</a:t>
            </a:r>
            <a:r>
              <a:rPr lang="hu-HU" dirty="0">
                <a:solidFill>
                  <a:schemeClr val="tx1"/>
                </a:solidFill>
              </a:rPr>
              <a:t> </a:t>
            </a:r>
            <a:r>
              <a:rPr lang="hu-HU" dirty="0" err="1">
                <a:solidFill>
                  <a:schemeClr val="tx1"/>
                </a:solidFill>
              </a:rPr>
              <a:t>cannot</a:t>
            </a:r>
            <a:r>
              <a:rPr lang="hu-HU" dirty="0">
                <a:solidFill>
                  <a:schemeClr val="tx1"/>
                </a:solidFill>
              </a:rPr>
              <a:t> </a:t>
            </a:r>
            <a:r>
              <a:rPr lang="hu-HU" dirty="0" err="1">
                <a:solidFill>
                  <a:schemeClr val="tx1"/>
                </a:solidFill>
              </a:rPr>
              <a:t>afford</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buy</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necessary</a:t>
            </a:r>
            <a:r>
              <a:rPr lang="hu-HU" dirty="0">
                <a:solidFill>
                  <a:schemeClr val="tx1"/>
                </a:solidFill>
              </a:rPr>
              <a:t> </a:t>
            </a:r>
            <a:r>
              <a:rPr lang="hu-HU" dirty="0" err="1">
                <a:solidFill>
                  <a:schemeClr val="tx1"/>
                </a:solidFill>
              </a:rPr>
              <a:t>product</a:t>
            </a:r>
            <a:r>
              <a:rPr lang="hu-HU" dirty="0">
                <a:solidFill>
                  <a:schemeClr val="tx1"/>
                </a:solidFill>
              </a:rPr>
              <a:t> and </a:t>
            </a:r>
            <a:r>
              <a:rPr lang="hu-HU" dirty="0" err="1">
                <a:solidFill>
                  <a:schemeClr val="tx1"/>
                </a:solidFill>
              </a:rPr>
              <a:t>services</a:t>
            </a:r>
            <a:r>
              <a:rPr lang="hu-HU" dirty="0">
                <a:solidFill>
                  <a:schemeClr val="tx1"/>
                </a:solidFill>
              </a:rPr>
              <a:t>, </a:t>
            </a:r>
            <a:r>
              <a:rPr lang="hu-HU" dirty="0" err="1">
                <a:solidFill>
                  <a:schemeClr val="tx1"/>
                </a:solidFill>
              </a:rPr>
              <a:t>they</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not</a:t>
            </a:r>
            <a:r>
              <a:rPr lang="hu-HU" dirty="0">
                <a:solidFill>
                  <a:schemeClr val="tx1"/>
                </a:solidFill>
              </a:rPr>
              <a:t> part of </a:t>
            </a:r>
            <a:r>
              <a:rPr lang="hu-HU" dirty="0" err="1">
                <a:solidFill>
                  <a:schemeClr val="tx1"/>
                </a:solidFill>
              </a:rPr>
              <a:t>the</a:t>
            </a:r>
            <a:r>
              <a:rPr lang="hu-HU" dirty="0">
                <a:solidFill>
                  <a:schemeClr val="tx1"/>
                </a:solidFill>
              </a:rPr>
              <a:t> </a:t>
            </a:r>
            <a:r>
              <a:rPr lang="hu-HU" dirty="0" err="1">
                <a:solidFill>
                  <a:schemeClr val="tx1"/>
                </a:solidFill>
              </a:rPr>
              <a:t>active</a:t>
            </a:r>
            <a:r>
              <a:rPr lang="hu-HU" dirty="0">
                <a:solidFill>
                  <a:schemeClr val="tx1"/>
                </a:solidFill>
              </a:rPr>
              <a:t> market – </a:t>
            </a:r>
            <a:r>
              <a:rPr lang="hu-HU" dirty="0" err="1">
                <a:solidFill>
                  <a:schemeClr val="tx1"/>
                </a:solidFill>
              </a:rPr>
              <a:t>shrinking</a:t>
            </a:r>
            <a:r>
              <a:rPr lang="hu-HU" dirty="0">
                <a:solidFill>
                  <a:schemeClr val="tx1"/>
                </a:solidFill>
              </a:rPr>
              <a:t> market),</a:t>
            </a:r>
          </a:p>
          <a:p>
            <a:pPr marL="0" indent="0" algn="just">
              <a:buNone/>
            </a:pPr>
            <a:r>
              <a:rPr lang="hu-HU" dirty="0">
                <a:solidFill>
                  <a:schemeClr val="tx1"/>
                </a:solidFill>
              </a:rPr>
              <a:t>more </a:t>
            </a:r>
            <a:r>
              <a:rPr lang="hu-HU" dirty="0" err="1">
                <a:solidFill>
                  <a:schemeClr val="tx1"/>
                </a:solidFill>
              </a:rPr>
              <a:t>people</a:t>
            </a:r>
            <a:r>
              <a:rPr lang="hu-HU" dirty="0">
                <a:solidFill>
                  <a:schemeClr val="tx1"/>
                </a:solidFill>
              </a:rPr>
              <a:t> </a:t>
            </a:r>
            <a:r>
              <a:rPr lang="hu-HU" dirty="0" err="1">
                <a:solidFill>
                  <a:schemeClr val="tx1"/>
                </a:solidFill>
              </a:rPr>
              <a:t>tend</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migrate</a:t>
            </a:r>
            <a:r>
              <a:rPr lang="hu-HU" dirty="0">
                <a:solidFill>
                  <a:schemeClr val="tx1"/>
                </a:solidFill>
              </a:rPr>
              <a:t> </a:t>
            </a:r>
            <a:r>
              <a:rPr lang="hu-HU" dirty="0" err="1">
                <a:solidFill>
                  <a:schemeClr val="tx1"/>
                </a:solidFill>
              </a:rPr>
              <a:t>from</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underdeveloped</a:t>
            </a:r>
            <a:r>
              <a:rPr lang="hu-HU" dirty="0">
                <a:solidFill>
                  <a:schemeClr val="tx1"/>
                </a:solidFill>
              </a:rPr>
              <a:t> </a:t>
            </a:r>
            <a:r>
              <a:rPr lang="hu-HU" dirty="0" err="1">
                <a:solidFill>
                  <a:schemeClr val="tx1"/>
                </a:solidFill>
              </a:rPr>
              <a:t>regions</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the</a:t>
            </a:r>
            <a:r>
              <a:rPr lang="hu-HU" dirty="0">
                <a:solidFill>
                  <a:schemeClr val="tx1"/>
                </a:solidFill>
              </a:rPr>
              <a:t> more </a:t>
            </a:r>
            <a:r>
              <a:rPr lang="hu-HU" dirty="0" err="1">
                <a:solidFill>
                  <a:schemeClr val="tx1"/>
                </a:solidFill>
              </a:rPr>
              <a:t>developed</a:t>
            </a:r>
            <a:r>
              <a:rPr lang="hu-HU" dirty="0">
                <a:solidFill>
                  <a:schemeClr val="tx1"/>
                </a:solidFill>
              </a:rPr>
              <a:t> </a:t>
            </a:r>
            <a:r>
              <a:rPr lang="hu-HU" dirty="0" err="1">
                <a:solidFill>
                  <a:schemeClr val="tx1"/>
                </a:solidFill>
              </a:rPr>
              <a:t>urban</a:t>
            </a:r>
            <a:r>
              <a:rPr lang="hu-HU" dirty="0">
                <a:solidFill>
                  <a:schemeClr val="tx1"/>
                </a:solidFill>
              </a:rPr>
              <a:t> </a:t>
            </a:r>
            <a:r>
              <a:rPr lang="hu-HU" dirty="0" err="1">
                <a:solidFill>
                  <a:schemeClr val="tx1"/>
                </a:solidFill>
              </a:rPr>
              <a:t>areas</a:t>
            </a:r>
            <a:r>
              <a:rPr lang="hu-HU" dirty="0">
                <a:solidFill>
                  <a:schemeClr val="tx1"/>
                </a:solidFill>
              </a:rPr>
              <a:t> (</a:t>
            </a:r>
            <a:r>
              <a:rPr lang="hu-HU" dirty="0" err="1">
                <a:solidFill>
                  <a:schemeClr val="tx1"/>
                </a:solidFill>
              </a:rPr>
              <a:t>causing</a:t>
            </a:r>
            <a:r>
              <a:rPr lang="hu-HU" dirty="0">
                <a:solidFill>
                  <a:schemeClr val="tx1"/>
                </a:solidFill>
              </a:rPr>
              <a:t> </a:t>
            </a:r>
            <a:r>
              <a:rPr lang="hu-HU" dirty="0" err="1">
                <a:solidFill>
                  <a:schemeClr val="tx1"/>
                </a:solidFill>
              </a:rPr>
              <a:t>tension</a:t>
            </a:r>
            <a:r>
              <a:rPr lang="hu-HU" dirty="0">
                <a:solidFill>
                  <a:schemeClr val="tx1"/>
                </a:solidFill>
              </a:rPr>
              <a:t> in </a:t>
            </a:r>
            <a:r>
              <a:rPr lang="hu-HU" dirty="0" err="1">
                <a:solidFill>
                  <a:schemeClr val="tx1"/>
                </a:solidFill>
              </a:rPr>
              <a:t>the</a:t>
            </a:r>
            <a:r>
              <a:rPr lang="hu-HU" dirty="0">
                <a:solidFill>
                  <a:schemeClr val="tx1"/>
                </a:solidFill>
              </a:rPr>
              <a:t> </a:t>
            </a:r>
            <a:r>
              <a:rPr lang="hu-HU" dirty="0" err="1">
                <a:solidFill>
                  <a:schemeClr val="tx1"/>
                </a:solidFill>
              </a:rPr>
              <a:t>towns</a:t>
            </a:r>
            <a:r>
              <a:rPr lang="hu-HU" dirty="0">
                <a:solidFill>
                  <a:schemeClr val="tx1"/>
                </a:solidFill>
              </a:rPr>
              <a:t> – </a:t>
            </a:r>
            <a:r>
              <a:rPr lang="hu-HU" dirty="0" err="1">
                <a:solidFill>
                  <a:schemeClr val="tx1"/>
                </a:solidFill>
              </a:rPr>
              <a:t>pollution</a:t>
            </a:r>
            <a:r>
              <a:rPr lang="hu-HU" dirty="0">
                <a:solidFill>
                  <a:schemeClr val="tx1"/>
                </a:solidFill>
              </a:rPr>
              <a:t>, </a:t>
            </a:r>
            <a:r>
              <a:rPr lang="hu-HU" dirty="0" err="1">
                <a:solidFill>
                  <a:schemeClr val="tx1"/>
                </a:solidFill>
              </a:rPr>
              <a:t>problems</a:t>
            </a:r>
            <a:r>
              <a:rPr lang="hu-HU" dirty="0">
                <a:solidFill>
                  <a:schemeClr val="tx1"/>
                </a:solidFill>
              </a:rPr>
              <a:t> of </a:t>
            </a:r>
            <a:r>
              <a:rPr lang="hu-HU" dirty="0" err="1">
                <a:solidFill>
                  <a:schemeClr val="tx1"/>
                </a:solidFill>
              </a:rPr>
              <a:t>housing</a:t>
            </a:r>
            <a:r>
              <a:rPr lang="hu-HU" dirty="0">
                <a:solidFill>
                  <a:schemeClr val="tx1"/>
                </a:solidFill>
              </a:rPr>
              <a:t>, </a:t>
            </a:r>
            <a:r>
              <a:rPr lang="hu-HU" dirty="0" err="1">
                <a:solidFill>
                  <a:schemeClr val="tx1"/>
                </a:solidFill>
              </a:rPr>
              <a:t>job</a:t>
            </a:r>
            <a:r>
              <a:rPr lang="hu-HU" dirty="0">
                <a:solidFill>
                  <a:schemeClr val="tx1"/>
                </a:solidFill>
              </a:rPr>
              <a:t> market </a:t>
            </a:r>
            <a:r>
              <a:rPr lang="hu-HU" dirty="0" err="1">
                <a:solidFill>
                  <a:schemeClr val="tx1"/>
                </a:solidFill>
              </a:rPr>
              <a:t>problems</a:t>
            </a:r>
            <a:r>
              <a:rPr lang="hu-HU" dirty="0">
                <a:solidFill>
                  <a:schemeClr val="tx1"/>
                </a:solidFill>
              </a:rPr>
              <a:t> </a:t>
            </a:r>
            <a:r>
              <a:rPr lang="hu-HU" dirty="0" err="1">
                <a:solidFill>
                  <a:schemeClr val="tx1"/>
                </a:solidFill>
              </a:rPr>
              <a:t>for</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underqualified</a:t>
            </a:r>
            <a:r>
              <a:rPr lang="hu-HU" dirty="0">
                <a:solidFill>
                  <a:schemeClr val="tx1"/>
                </a:solidFill>
              </a:rPr>
              <a:t> </a:t>
            </a:r>
            <a:r>
              <a:rPr lang="hu-HU" dirty="0" err="1">
                <a:solidFill>
                  <a:schemeClr val="tx1"/>
                </a:solidFill>
              </a:rPr>
              <a:t>workforce</a:t>
            </a:r>
            <a:r>
              <a:rPr lang="hu-HU" dirty="0">
                <a:solidFill>
                  <a:schemeClr val="tx1"/>
                </a:solidFill>
              </a:rPr>
              <a:t> etc.)</a:t>
            </a:r>
          </a:p>
          <a:p>
            <a:pPr marL="0" indent="0" algn="just">
              <a:buNone/>
            </a:pPr>
            <a:r>
              <a:rPr lang="hu-HU" dirty="0" err="1">
                <a:solidFill>
                  <a:schemeClr val="tx1"/>
                </a:solidFill>
              </a:rPr>
              <a:t>crime</a:t>
            </a:r>
            <a:r>
              <a:rPr lang="hu-HU" dirty="0">
                <a:solidFill>
                  <a:schemeClr val="tx1"/>
                </a:solidFill>
              </a:rPr>
              <a:t> </a:t>
            </a:r>
            <a:r>
              <a:rPr lang="hu-HU" dirty="0" err="1">
                <a:solidFill>
                  <a:schemeClr val="tx1"/>
                </a:solidFill>
              </a:rPr>
              <a:t>may</a:t>
            </a:r>
            <a:r>
              <a:rPr lang="hu-HU" dirty="0">
                <a:solidFill>
                  <a:schemeClr val="tx1"/>
                </a:solidFill>
              </a:rPr>
              <a:t> be a </a:t>
            </a:r>
            <a:r>
              <a:rPr lang="hu-HU" dirty="0" err="1">
                <a:solidFill>
                  <a:schemeClr val="tx1"/>
                </a:solidFill>
              </a:rPr>
              <a:t>threatening</a:t>
            </a:r>
            <a:r>
              <a:rPr lang="hu-HU" dirty="0">
                <a:solidFill>
                  <a:schemeClr val="tx1"/>
                </a:solidFill>
              </a:rPr>
              <a:t> </a:t>
            </a:r>
            <a:r>
              <a:rPr lang="hu-HU" dirty="0" err="1">
                <a:solidFill>
                  <a:schemeClr val="tx1"/>
                </a:solidFill>
              </a:rPr>
              <a:t>factor</a:t>
            </a:r>
            <a:endParaRPr lang="hu-HU" dirty="0">
              <a:solidFill>
                <a:schemeClr val="tx1"/>
              </a:solidFill>
            </a:endParaRPr>
          </a:p>
        </p:txBody>
      </p:sp>
      <p:sp>
        <p:nvSpPr>
          <p:cNvPr id="4" name="Lefelé nyíl 3"/>
          <p:cNvSpPr/>
          <p:nvPr/>
        </p:nvSpPr>
        <p:spPr>
          <a:xfrm>
            <a:off x="5551771" y="2947623"/>
            <a:ext cx="587141" cy="404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20085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solidFill>
                  <a:schemeClr val="accent1">
                    <a:lumMod val="75000"/>
                  </a:schemeClr>
                </a:solidFill>
              </a:rPr>
              <a:t>Why</a:t>
            </a:r>
            <a:r>
              <a:rPr lang="hu-HU" b="1" dirty="0">
                <a:solidFill>
                  <a:schemeClr val="accent1">
                    <a:lumMod val="75000"/>
                  </a:schemeClr>
                </a:solidFill>
              </a:rPr>
              <a:t> </a:t>
            </a:r>
            <a:r>
              <a:rPr lang="hu-HU" b="1" dirty="0" err="1">
                <a:solidFill>
                  <a:schemeClr val="accent1">
                    <a:lumMod val="75000"/>
                  </a:schemeClr>
                </a:solidFill>
              </a:rPr>
              <a:t>focus</a:t>
            </a:r>
            <a:r>
              <a:rPr lang="hu-HU" b="1" dirty="0">
                <a:solidFill>
                  <a:schemeClr val="accent1">
                    <a:lumMod val="75000"/>
                  </a:schemeClr>
                </a:solidFill>
              </a:rPr>
              <a:t> </a:t>
            </a:r>
            <a:r>
              <a:rPr lang="hu-HU" b="1" dirty="0" err="1">
                <a:solidFill>
                  <a:schemeClr val="accent1">
                    <a:lumMod val="75000"/>
                  </a:schemeClr>
                </a:solidFill>
              </a:rPr>
              <a:t>on</a:t>
            </a:r>
            <a:r>
              <a:rPr lang="hu-HU" b="1" dirty="0">
                <a:solidFill>
                  <a:schemeClr val="accent1">
                    <a:lumMod val="75000"/>
                  </a:schemeClr>
                </a:solidFill>
              </a:rPr>
              <a:t> </a:t>
            </a:r>
            <a:r>
              <a:rPr lang="hu-HU" b="1" dirty="0" err="1">
                <a:solidFill>
                  <a:schemeClr val="accent1">
                    <a:lumMod val="75000"/>
                  </a:schemeClr>
                </a:solidFill>
              </a:rPr>
              <a:t>rural</a:t>
            </a:r>
            <a:r>
              <a:rPr lang="hu-HU" b="1" dirty="0">
                <a:solidFill>
                  <a:schemeClr val="accent1">
                    <a:lumMod val="75000"/>
                  </a:schemeClr>
                </a:solidFill>
              </a:rPr>
              <a:t> </a:t>
            </a:r>
            <a:r>
              <a:rPr lang="hu-HU" b="1" dirty="0" err="1">
                <a:solidFill>
                  <a:schemeClr val="accent1">
                    <a:lumMod val="75000"/>
                  </a:schemeClr>
                </a:solidFill>
              </a:rPr>
              <a:t>areas</a:t>
            </a:r>
            <a:r>
              <a:rPr lang="hu-HU" b="1" dirty="0">
                <a:solidFill>
                  <a:schemeClr val="accent1">
                    <a:lumMod val="75000"/>
                  </a:schemeClr>
                </a:solidFill>
              </a:rPr>
              <a:t>?</a:t>
            </a:r>
          </a:p>
        </p:txBody>
      </p:sp>
      <p:sp>
        <p:nvSpPr>
          <p:cNvPr id="3" name="Tartalom helye 2"/>
          <p:cNvSpPr>
            <a:spLocks noGrp="1"/>
          </p:cNvSpPr>
          <p:nvPr>
            <p:ph idx="1"/>
          </p:nvPr>
        </p:nvSpPr>
        <p:spPr>
          <a:xfrm>
            <a:off x="211757" y="1467294"/>
            <a:ext cx="9995499" cy="5212640"/>
          </a:xfrm>
        </p:spPr>
        <p:txBody>
          <a:bodyPr>
            <a:normAutofit fontScale="92500" lnSpcReduction="10000"/>
          </a:bodyPr>
          <a:lstStyle/>
          <a:p>
            <a:pPr algn="just"/>
            <a:r>
              <a:rPr lang="hu-HU" sz="2100" dirty="0" err="1">
                <a:solidFill>
                  <a:schemeClr val="tx1"/>
                </a:solidFill>
              </a:rPr>
              <a:t>they</a:t>
            </a:r>
            <a:r>
              <a:rPr lang="hu-HU" sz="2100" dirty="0">
                <a:solidFill>
                  <a:schemeClr val="tx1"/>
                </a:solidFill>
              </a:rPr>
              <a:t> </a:t>
            </a:r>
            <a:r>
              <a:rPr lang="hu-HU" sz="2100" dirty="0" err="1">
                <a:solidFill>
                  <a:schemeClr val="tx1"/>
                </a:solidFill>
              </a:rPr>
              <a:t>have</a:t>
            </a:r>
            <a:r>
              <a:rPr lang="hu-HU" sz="2100" dirty="0">
                <a:solidFill>
                  <a:schemeClr val="tx1"/>
                </a:solidFill>
              </a:rPr>
              <a:t> important </a:t>
            </a:r>
            <a:r>
              <a:rPr lang="hu-HU" sz="2100" dirty="0" err="1">
                <a:solidFill>
                  <a:schemeClr val="tx1"/>
                </a:solidFill>
              </a:rPr>
              <a:t>role</a:t>
            </a:r>
            <a:r>
              <a:rPr lang="hu-HU" sz="2100" dirty="0">
                <a:solidFill>
                  <a:schemeClr val="tx1"/>
                </a:solidFill>
              </a:rPr>
              <a:t> in </a:t>
            </a:r>
            <a:r>
              <a:rPr lang="hu-HU" sz="2100" dirty="0" err="1">
                <a:solidFill>
                  <a:srgbClr val="FF0000"/>
                </a:solidFill>
              </a:rPr>
              <a:t>mitigating</a:t>
            </a:r>
            <a:r>
              <a:rPr lang="hu-HU" sz="2100" dirty="0">
                <a:solidFill>
                  <a:srgbClr val="FF0000"/>
                </a:solidFill>
              </a:rPr>
              <a:t> </a:t>
            </a:r>
            <a:r>
              <a:rPr lang="hu-HU" sz="2100" dirty="0" err="1">
                <a:solidFill>
                  <a:srgbClr val="FF0000"/>
                </a:solidFill>
              </a:rPr>
              <a:t>the</a:t>
            </a:r>
            <a:r>
              <a:rPr lang="hu-HU" sz="2100" dirty="0">
                <a:solidFill>
                  <a:srgbClr val="FF0000"/>
                </a:solidFill>
              </a:rPr>
              <a:t> </a:t>
            </a:r>
            <a:r>
              <a:rPr lang="hu-HU" sz="2100" dirty="0" err="1">
                <a:solidFill>
                  <a:srgbClr val="FF0000"/>
                </a:solidFill>
              </a:rPr>
              <a:t>effects</a:t>
            </a:r>
            <a:r>
              <a:rPr lang="hu-HU" sz="2100" dirty="0">
                <a:solidFill>
                  <a:srgbClr val="FF0000"/>
                </a:solidFill>
              </a:rPr>
              <a:t> of </a:t>
            </a:r>
            <a:r>
              <a:rPr lang="hu-HU" sz="2100" dirty="0" err="1">
                <a:solidFill>
                  <a:srgbClr val="FF0000"/>
                </a:solidFill>
              </a:rPr>
              <a:t>climate</a:t>
            </a:r>
            <a:r>
              <a:rPr lang="hu-HU" sz="2100" dirty="0">
                <a:solidFill>
                  <a:srgbClr val="FF0000"/>
                </a:solidFill>
              </a:rPr>
              <a:t> </a:t>
            </a:r>
            <a:r>
              <a:rPr lang="hu-HU" sz="2100" dirty="0" err="1">
                <a:solidFill>
                  <a:srgbClr val="FF0000"/>
                </a:solidFill>
              </a:rPr>
              <a:t>change</a:t>
            </a:r>
            <a:r>
              <a:rPr lang="hu-HU" sz="2100" dirty="0">
                <a:solidFill>
                  <a:srgbClr val="FF0000"/>
                </a:solidFill>
              </a:rPr>
              <a:t>, </a:t>
            </a:r>
            <a:r>
              <a:rPr lang="hu-HU" sz="2100" dirty="0" err="1">
                <a:solidFill>
                  <a:srgbClr val="FF0000"/>
                </a:solidFill>
              </a:rPr>
              <a:t>protecting</a:t>
            </a:r>
            <a:r>
              <a:rPr lang="hu-HU" sz="2100" dirty="0">
                <a:solidFill>
                  <a:srgbClr val="FF0000"/>
                </a:solidFill>
              </a:rPr>
              <a:t> </a:t>
            </a:r>
            <a:r>
              <a:rPr lang="hu-HU" sz="2100" dirty="0" err="1">
                <a:solidFill>
                  <a:srgbClr val="FF0000"/>
                </a:solidFill>
              </a:rPr>
              <a:t>the</a:t>
            </a:r>
            <a:r>
              <a:rPr lang="hu-HU" sz="2100" dirty="0">
                <a:solidFill>
                  <a:srgbClr val="FF0000"/>
                </a:solidFill>
              </a:rPr>
              <a:t> </a:t>
            </a:r>
            <a:r>
              <a:rPr lang="hu-HU" sz="2100" dirty="0" err="1">
                <a:solidFill>
                  <a:srgbClr val="FF0000"/>
                </a:solidFill>
              </a:rPr>
              <a:t>natural</a:t>
            </a:r>
            <a:r>
              <a:rPr lang="hu-HU" sz="2100" dirty="0">
                <a:solidFill>
                  <a:srgbClr val="FF0000"/>
                </a:solidFill>
              </a:rPr>
              <a:t> </a:t>
            </a:r>
            <a:r>
              <a:rPr lang="hu-HU" sz="2100" dirty="0" err="1">
                <a:solidFill>
                  <a:srgbClr val="FF0000"/>
                </a:solidFill>
              </a:rPr>
              <a:t>resources</a:t>
            </a:r>
            <a:endParaRPr lang="hu-HU" sz="2100" dirty="0">
              <a:solidFill>
                <a:srgbClr val="FF0000"/>
              </a:solidFill>
            </a:endParaRPr>
          </a:p>
          <a:p>
            <a:pPr algn="just"/>
            <a:r>
              <a:rPr lang="hu-HU" sz="2100" dirty="0" err="1">
                <a:solidFill>
                  <a:schemeClr val="tx1"/>
                </a:solidFill>
              </a:rPr>
              <a:t>they</a:t>
            </a:r>
            <a:r>
              <a:rPr lang="hu-HU" sz="2100" dirty="0">
                <a:solidFill>
                  <a:schemeClr val="tx1"/>
                </a:solidFill>
              </a:rPr>
              <a:t> play important </a:t>
            </a:r>
            <a:r>
              <a:rPr lang="hu-HU" sz="2100" dirty="0" err="1">
                <a:solidFill>
                  <a:schemeClr val="tx1"/>
                </a:solidFill>
              </a:rPr>
              <a:t>role</a:t>
            </a:r>
            <a:r>
              <a:rPr lang="hu-HU" sz="2100" dirty="0">
                <a:solidFill>
                  <a:schemeClr val="tx1"/>
                </a:solidFill>
              </a:rPr>
              <a:t> in </a:t>
            </a:r>
            <a:r>
              <a:rPr lang="hu-HU" sz="2100" dirty="0" err="1">
                <a:solidFill>
                  <a:srgbClr val="FF0000"/>
                </a:solidFill>
              </a:rPr>
              <a:t>producing</a:t>
            </a:r>
            <a:r>
              <a:rPr lang="hu-HU" sz="2100" dirty="0">
                <a:solidFill>
                  <a:srgbClr val="FF0000"/>
                </a:solidFill>
              </a:rPr>
              <a:t> </a:t>
            </a:r>
            <a:r>
              <a:rPr lang="hu-HU" sz="2100" dirty="0" err="1">
                <a:solidFill>
                  <a:srgbClr val="FF0000"/>
                </a:solidFill>
              </a:rPr>
              <a:t>high</a:t>
            </a:r>
            <a:r>
              <a:rPr lang="hu-HU" sz="2100" dirty="0">
                <a:solidFill>
                  <a:srgbClr val="FF0000"/>
                </a:solidFill>
              </a:rPr>
              <a:t> </a:t>
            </a:r>
            <a:r>
              <a:rPr lang="hu-HU" sz="2100" dirty="0" err="1">
                <a:solidFill>
                  <a:srgbClr val="FF0000"/>
                </a:solidFill>
              </a:rPr>
              <a:t>quality</a:t>
            </a:r>
            <a:r>
              <a:rPr lang="hu-HU" sz="2100" dirty="0">
                <a:solidFill>
                  <a:srgbClr val="FF0000"/>
                </a:solidFill>
              </a:rPr>
              <a:t> </a:t>
            </a:r>
            <a:r>
              <a:rPr lang="hu-HU" sz="2100" dirty="0" err="1">
                <a:solidFill>
                  <a:srgbClr val="FF0000"/>
                </a:solidFill>
              </a:rPr>
              <a:t>food</a:t>
            </a:r>
            <a:r>
              <a:rPr lang="hu-HU" sz="2100" dirty="0">
                <a:solidFill>
                  <a:srgbClr val="FF0000"/>
                </a:solidFill>
              </a:rPr>
              <a:t> and non-</a:t>
            </a:r>
            <a:r>
              <a:rPr lang="hu-HU" sz="2100" dirty="0" err="1">
                <a:solidFill>
                  <a:srgbClr val="FF0000"/>
                </a:solidFill>
              </a:rPr>
              <a:t>food</a:t>
            </a:r>
            <a:r>
              <a:rPr lang="hu-HU" sz="2100" dirty="0">
                <a:solidFill>
                  <a:srgbClr val="FF0000"/>
                </a:solidFill>
              </a:rPr>
              <a:t> </a:t>
            </a:r>
            <a:r>
              <a:rPr lang="hu-HU" sz="2100" dirty="0" err="1">
                <a:solidFill>
                  <a:srgbClr val="FF0000"/>
                </a:solidFill>
              </a:rPr>
              <a:t>products</a:t>
            </a:r>
            <a:endParaRPr lang="hu-HU" sz="2100" dirty="0">
              <a:solidFill>
                <a:srgbClr val="FF0000"/>
              </a:solidFill>
            </a:endParaRPr>
          </a:p>
          <a:p>
            <a:pPr algn="just"/>
            <a:r>
              <a:rPr lang="hu-HU" sz="2100" dirty="0" err="1">
                <a:solidFill>
                  <a:schemeClr val="tx1"/>
                </a:solidFill>
              </a:rPr>
              <a:t>they</a:t>
            </a:r>
            <a:r>
              <a:rPr lang="hu-HU" sz="2100" dirty="0">
                <a:solidFill>
                  <a:schemeClr val="tx1"/>
                </a:solidFill>
              </a:rPr>
              <a:t> </a:t>
            </a:r>
            <a:r>
              <a:rPr lang="hu-HU" sz="2100" dirty="0" err="1">
                <a:solidFill>
                  <a:schemeClr val="tx1"/>
                </a:solidFill>
              </a:rPr>
              <a:t>contribute</a:t>
            </a:r>
            <a:r>
              <a:rPr lang="hu-HU" sz="2100" dirty="0">
                <a:solidFill>
                  <a:schemeClr val="tx1"/>
                </a:solidFill>
              </a:rPr>
              <a:t> </a:t>
            </a:r>
            <a:r>
              <a:rPr lang="hu-HU" sz="2100" dirty="0" err="1">
                <a:solidFill>
                  <a:schemeClr val="tx1"/>
                </a:solidFill>
              </a:rPr>
              <a:t>to</a:t>
            </a:r>
            <a:r>
              <a:rPr lang="hu-HU" sz="2100" dirty="0">
                <a:solidFill>
                  <a:schemeClr val="tx1"/>
                </a:solidFill>
              </a:rPr>
              <a:t> </a:t>
            </a:r>
            <a:r>
              <a:rPr lang="hu-HU" sz="2100" dirty="0" err="1">
                <a:solidFill>
                  <a:schemeClr val="tx1"/>
                </a:solidFill>
              </a:rPr>
              <a:t>the</a:t>
            </a:r>
            <a:r>
              <a:rPr lang="hu-HU" sz="2100" dirty="0">
                <a:solidFill>
                  <a:schemeClr val="tx1"/>
                </a:solidFill>
              </a:rPr>
              <a:t> </a:t>
            </a:r>
            <a:r>
              <a:rPr lang="hu-HU" sz="2100" dirty="0" err="1">
                <a:solidFill>
                  <a:schemeClr val="tx1"/>
                </a:solidFill>
              </a:rPr>
              <a:t>richness</a:t>
            </a:r>
            <a:r>
              <a:rPr lang="hu-HU" sz="2100" dirty="0">
                <a:solidFill>
                  <a:schemeClr val="tx1"/>
                </a:solidFill>
              </a:rPr>
              <a:t> and </a:t>
            </a:r>
            <a:r>
              <a:rPr lang="hu-HU" sz="2100" dirty="0" err="1">
                <a:solidFill>
                  <a:srgbClr val="FF0000"/>
                </a:solidFill>
              </a:rPr>
              <a:t>diversity</a:t>
            </a:r>
            <a:r>
              <a:rPr lang="hu-HU" sz="2100" dirty="0">
                <a:solidFill>
                  <a:schemeClr val="tx1"/>
                </a:solidFill>
              </a:rPr>
              <a:t> of </a:t>
            </a:r>
            <a:r>
              <a:rPr lang="hu-HU" sz="2100" dirty="0" err="1">
                <a:solidFill>
                  <a:schemeClr val="tx1"/>
                </a:solidFill>
              </a:rPr>
              <a:t>the</a:t>
            </a:r>
            <a:r>
              <a:rPr lang="hu-HU" sz="2100" dirty="0">
                <a:solidFill>
                  <a:schemeClr val="tx1"/>
                </a:solidFill>
              </a:rPr>
              <a:t> </a:t>
            </a:r>
            <a:r>
              <a:rPr lang="hu-HU" sz="2100" dirty="0" err="1">
                <a:solidFill>
                  <a:schemeClr val="tx1"/>
                </a:solidFill>
              </a:rPr>
              <a:t>countries</a:t>
            </a:r>
            <a:endParaRPr lang="hu-HU" sz="2100" dirty="0">
              <a:solidFill>
                <a:schemeClr val="tx1"/>
              </a:solidFill>
            </a:endParaRPr>
          </a:p>
          <a:p>
            <a:pPr algn="just"/>
            <a:r>
              <a:rPr lang="hu-HU" sz="2100" dirty="0" err="1">
                <a:solidFill>
                  <a:schemeClr val="tx1"/>
                </a:solidFill>
              </a:rPr>
              <a:t>they</a:t>
            </a:r>
            <a:r>
              <a:rPr lang="hu-HU" sz="2100" dirty="0">
                <a:solidFill>
                  <a:schemeClr val="tx1"/>
                </a:solidFill>
              </a:rPr>
              <a:t> </a:t>
            </a:r>
            <a:r>
              <a:rPr lang="hu-HU" sz="2100" dirty="0" err="1">
                <a:solidFill>
                  <a:schemeClr val="tx1"/>
                </a:solidFill>
              </a:rPr>
              <a:t>can</a:t>
            </a:r>
            <a:r>
              <a:rPr lang="hu-HU" sz="2100" dirty="0">
                <a:solidFill>
                  <a:schemeClr val="tx1"/>
                </a:solidFill>
              </a:rPr>
              <a:t> </a:t>
            </a:r>
            <a:r>
              <a:rPr lang="hu-HU" sz="2100" dirty="0" err="1">
                <a:solidFill>
                  <a:schemeClr val="tx1"/>
                </a:solidFill>
              </a:rPr>
              <a:t>help</a:t>
            </a:r>
            <a:r>
              <a:rPr lang="hu-HU" sz="2100" dirty="0">
                <a:solidFill>
                  <a:schemeClr val="tx1"/>
                </a:solidFill>
              </a:rPr>
              <a:t> </a:t>
            </a:r>
            <a:r>
              <a:rPr lang="hu-HU" sz="2100" dirty="0" err="1">
                <a:solidFill>
                  <a:schemeClr val="tx1"/>
                </a:solidFill>
              </a:rPr>
              <a:t>to</a:t>
            </a:r>
            <a:r>
              <a:rPr lang="hu-HU" sz="2100" dirty="0">
                <a:solidFill>
                  <a:schemeClr val="tx1"/>
                </a:solidFill>
              </a:rPr>
              <a:t> </a:t>
            </a:r>
            <a:r>
              <a:rPr lang="hu-HU" sz="2100" dirty="0" err="1">
                <a:solidFill>
                  <a:srgbClr val="FF0000"/>
                </a:solidFill>
              </a:rPr>
              <a:t>avoid</a:t>
            </a:r>
            <a:r>
              <a:rPr lang="hu-HU" sz="2100" dirty="0">
                <a:solidFill>
                  <a:srgbClr val="FF0000"/>
                </a:solidFill>
              </a:rPr>
              <a:t> </a:t>
            </a:r>
            <a:r>
              <a:rPr lang="hu-HU" sz="2100" dirty="0" err="1">
                <a:solidFill>
                  <a:srgbClr val="FF0000"/>
                </a:solidFill>
              </a:rPr>
              <a:t>overpopulation</a:t>
            </a:r>
            <a:r>
              <a:rPr lang="hu-HU" sz="2100" dirty="0">
                <a:solidFill>
                  <a:srgbClr val="FF0000"/>
                </a:solidFill>
              </a:rPr>
              <a:t> </a:t>
            </a:r>
            <a:r>
              <a:rPr lang="hu-HU" sz="2100" dirty="0">
                <a:solidFill>
                  <a:schemeClr val="tx1"/>
                </a:solidFill>
              </a:rPr>
              <a:t>in </a:t>
            </a:r>
            <a:r>
              <a:rPr lang="hu-HU" sz="2100" dirty="0" err="1">
                <a:solidFill>
                  <a:schemeClr val="tx1"/>
                </a:solidFill>
              </a:rPr>
              <a:t>cities</a:t>
            </a:r>
            <a:endParaRPr lang="hu-HU" sz="2100" dirty="0">
              <a:solidFill>
                <a:schemeClr val="tx1"/>
              </a:solidFill>
            </a:endParaRPr>
          </a:p>
          <a:p>
            <a:pPr algn="just"/>
            <a:r>
              <a:rPr lang="hu-HU" sz="2100" dirty="0" err="1">
                <a:solidFill>
                  <a:schemeClr val="tx1"/>
                </a:solidFill>
              </a:rPr>
              <a:t>they</a:t>
            </a:r>
            <a:r>
              <a:rPr lang="hu-HU" sz="2100" dirty="0">
                <a:solidFill>
                  <a:schemeClr val="tx1"/>
                </a:solidFill>
              </a:rPr>
              <a:t> </a:t>
            </a:r>
            <a:r>
              <a:rPr lang="hu-HU" sz="2100" dirty="0" err="1">
                <a:solidFill>
                  <a:schemeClr val="tx1"/>
                </a:solidFill>
              </a:rPr>
              <a:t>can</a:t>
            </a:r>
            <a:r>
              <a:rPr lang="hu-HU" sz="2100" dirty="0">
                <a:solidFill>
                  <a:schemeClr val="tx1"/>
                </a:solidFill>
              </a:rPr>
              <a:t> </a:t>
            </a:r>
            <a:r>
              <a:rPr lang="hu-HU" sz="2100" dirty="0" err="1">
                <a:solidFill>
                  <a:schemeClr val="tx1"/>
                </a:solidFill>
              </a:rPr>
              <a:t>provide</a:t>
            </a:r>
            <a:r>
              <a:rPr lang="hu-HU" sz="2100" dirty="0">
                <a:solidFill>
                  <a:schemeClr val="tx1"/>
                </a:solidFill>
              </a:rPr>
              <a:t> </a:t>
            </a:r>
            <a:r>
              <a:rPr lang="hu-HU" sz="2100" dirty="0" err="1">
                <a:solidFill>
                  <a:srgbClr val="FF0000"/>
                </a:solidFill>
              </a:rPr>
              <a:t>alternatives</a:t>
            </a:r>
            <a:r>
              <a:rPr lang="hu-HU" sz="2100" dirty="0">
                <a:solidFill>
                  <a:srgbClr val="FF0000"/>
                </a:solidFill>
              </a:rPr>
              <a:t> </a:t>
            </a:r>
            <a:r>
              <a:rPr lang="hu-HU" sz="2100" dirty="0" err="1">
                <a:solidFill>
                  <a:srgbClr val="FF0000"/>
                </a:solidFill>
              </a:rPr>
              <a:t>to</a:t>
            </a:r>
            <a:r>
              <a:rPr lang="hu-HU" sz="2100" dirty="0">
                <a:solidFill>
                  <a:srgbClr val="FF0000"/>
                </a:solidFill>
              </a:rPr>
              <a:t> </a:t>
            </a:r>
            <a:r>
              <a:rPr lang="hu-HU" sz="2100" dirty="0" err="1">
                <a:solidFill>
                  <a:srgbClr val="FF0000"/>
                </a:solidFill>
              </a:rPr>
              <a:t>fossil</a:t>
            </a:r>
            <a:r>
              <a:rPr lang="hu-HU" sz="2100" dirty="0">
                <a:solidFill>
                  <a:srgbClr val="FF0000"/>
                </a:solidFill>
              </a:rPr>
              <a:t> </a:t>
            </a:r>
            <a:r>
              <a:rPr lang="hu-HU" sz="2100" dirty="0" err="1">
                <a:solidFill>
                  <a:srgbClr val="FF0000"/>
                </a:solidFill>
              </a:rPr>
              <a:t>fuels</a:t>
            </a:r>
            <a:endParaRPr lang="hu-HU" sz="2100" dirty="0">
              <a:solidFill>
                <a:srgbClr val="FF0000"/>
              </a:solidFill>
            </a:endParaRPr>
          </a:p>
          <a:p>
            <a:pPr algn="just"/>
            <a:r>
              <a:rPr lang="hu-HU" sz="2100" dirty="0" err="1">
                <a:solidFill>
                  <a:schemeClr val="tx1"/>
                </a:solidFill>
              </a:rPr>
              <a:t>they</a:t>
            </a:r>
            <a:r>
              <a:rPr lang="hu-HU" sz="2100" dirty="0">
                <a:solidFill>
                  <a:schemeClr val="tx1"/>
                </a:solidFill>
              </a:rPr>
              <a:t> </a:t>
            </a:r>
            <a:r>
              <a:rPr lang="hu-HU" sz="2100" dirty="0" err="1">
                <a:solidFill>
                  <a:schemeClr val="tx1"/>
                </a:solidFill>
              </a:rPr>
              <a:t>can</a:t>
            </a:r>
            <a:r>
              <a:rPr lang="hu-HU" sz="2100" dirty="0">
                <a:solidFill>
                  <a:schemeClr val="tx1"/>
                </a:solidFill>
              </a:rPr>
              <a:t> </a:t>
            </a:r>
            <a:r>
              <a:rPr lang="hu-HU" sz="2100" dirty="0" err="1">
                <a:solidFill>
                  <a:srgbClr val="FF0000"/>
                </a:solidFill>
              </a:rPr>
              <a:t>contribute</a:t>
            </a:r>
            <a:r>
              <a:rPr lang="hu-HU" sz="2100" dirty="0">
                <a:solidFill>
                  <a:srgbClr val="FF0000"/>
                </a:solidFill>
              </a:rPr>
              <a:t> </a:t>
            </a:r>
            <a:r>
              <a:rPr lang="hu-HU" sz="2100" dirty="0" err="1">
                <a:solidFill>
                  <a:srgbClr val="FF0000"/>
                </a:solidFill>
              </a:rPr>
              <a:t>to</a:t>
            </a:r>
            <a:r>
              <a:rPr lang="hu-HU" sz="2100" dirty="0">
                <a:solidFill>
                  <a:srgbClr val="FF0000"/>
                </a:solidFill>
              </a:rPr>
              <a:t> </a:t>
            </a:r>
            <a:r>
              <a:rPr lang="hu-HU" sz="2100" dirty="0" err="1">
                <a:solidFill>
                  <a:srgbClr val="FF0000"/>
                </a:solidFill>
              </a:rPr>
              <a:t>circular</a:t>
            </a:r>
            <a:r>
              <a:rPr lang="hu-HU" sz="2100" dirty="0">
                <a:solidFill>
                  <a:srgbClr val="FF0000"/>
                </a:solidFill>
              </a:rPr>
              <a:t> </a:t>
            </a:r>
            <a:r>
              <a:rPr lang="hu-HU" sz="2100" dirty="0" err="1">
                <a:solidFill>
                  <a:srgbClr val="FF0000"/>
                </a:solidFill>
              </a:rPr>
              <a:t>economy</a:t>
            </a:r>
            <a:endParaRPr lang="hu-HU" sz="2100" dirty="0">
              <a:solidFill>
                <a:srgbClr val="FF0000"/>
              </a:solidFill>
            </a:endParaRPr>
          </a:p>
          <a:p>
            <a:pPr algn="just"/>
            <a:r>
              <a:rPr lang="hu-HU" sz="2100" dirty="0">
                <a:solidFill>
                  <a:schemeClr val="tx1"/>
                </a:solidFill>
              </a:rPr>
              <a:t>COVID</a:t>
            </a:r>
            <a:r>
              <a:rPr lang="hu-HU" sz="2100" dirty="0">
                <a:solidFill>
                  <a:schemeClr val="tx1"/>
                </a:solidFill>
                <a:effectLst/>
              </a:rPr>
              <a:t>-19 </a:t>
            </a:r>
            <a:r>
              <a:rPr lang="hu-HU" sz="2100" dirty="0" err="1">
                <a:solidFill>
                  <a:schemeClr val="tx1"/>
                </a:solidFill>
                <a:effectLst/>
              </a:rPr>
              <a:t>crisis</a:t>
            </a:r>
            <a:r>
              <a:rPr lang="hu-HU" sz="2100" dirty="0">
                <a:solidFill>
                  <a:schemeClr val="tx1"/>
                </a:solidFill>
                <a:effectLst/>
              </a:rPr>
              <a:t> has </a:t>
            </a:r>
            <a:r>
              <a:rPr lang="hu-HU" sz="2100" dirty="0" err="1">
                <a:solidFill>
                  <a:schemeClr val="tx1"/>
                </a:solidFill>
                <a:effectLst/>
              </a:rPr>
              <a:t>introduced</a:t>
            </a:r>
            <a:r>
              <a:rPr lang="hu-HU" sz="2100" dirty="0">
                <a:solidFill>
                  <a:schemeClr val="tx1"/>
                </a:solidFill>
                <a:effectLst/>
              </a:rPr>
              <a:t> </a:t>
            </a:r>
            <a:r>
              <a:rPr lang="hu-HU" sz="2100" dirty="0" err="1">
                <a:solidFill>
                  <a:schemeClr val="tx1"/>
                </a:solidFill>
                <a:effectLst/>
              </a:rPr>
              <a:t>significant</a:t>
            </a:r>
            <a:r>
              <a:rPr lang="hu-HU" sz="2100" dirty="0">
                <a:solidFill>
                  <a:schemeClr val="tx1"/>
                </a:solidFill>
                <a:effectLst/>
              </a:rPr>
              <a:t> </a:t>
            </a:r>
            <a:r>
              <a:rPr lang="hu-HU" sz="2100" dirty="0" err="1">
                <a:solidFill>
                  <a:schemeClr val="tx1"/>
                </a:solidFill>
                <a:effectLst/>
              </a:rPr>
              <a:t>changes</a:t>
            </a:r>
            <a:r>
              <a:rPr lang="hu-HU" sz="2100" dirty="0">
                <a:solidFill>
                  <a:schemeClr val="tx1"/>
                </a:solidFill>
                <a:effectLst/>
              </a:rPr>
              <a:t> </a:t>
            </a:r>
            <a:r>
              <a:rPr lang="hu-HU" sz="2100" dirty="0" err="1">
                <a:solidFill>
                  <a:schemeClr val="tx1"/>
                </a:solidFill>
                <a:effectLst/>
              </a:rPr>
              <a:t>to</a:t>
            </a:r>
            <a:r>
              <a:rPr lang="hu-HU" sz="2100" dirty="0">
                <a:solidFill>
                  <a:schemeClr val="tx1"/>
                </a:solidFill>
                <a:effectLst/>
              </a:rPr>
              <a:t> </a:t>
            </a:r>
            <a:r>
              <a:rPr lang="hu-HU" sz="2100" dirty="0" err="1">
                <a:solidFill>
                  <a:schemeClr val="tx1"/>
                </a:solidFill>
                <a:effectLst/>
              </a:rPr>
              <a:t>society</a:t>
            </a:r>
            <a:r>
              <a:rPr lang="hu-HU" sz="2100" dirty="0">
                <a:solidFill>
                  <a:schemeClr val="tx1"/>
                </a:solidFill>
                <a:effectLst/>
              </a:rPr>
              <a:t> (</a:t>
            </a:r>
            <a:r>
              <a:rPr lang="hu-HU" sz="2100" dirty="0" err="1">
                <a:solidFill>
                  <a:schemeClr val="tx1"/>
                </a:solidFill>
                <a:effectLst/>
              </a:rPr>
              <a:t>increased</a:t>
            </a:r>
            <a:r>
              <a:rPr lang="hu-HU" sz="2100" dirty="0">
                <a:solidFill>
                  <a:schemeClr val="tx1"/>
                </a:solidFill>
                <a:effectLst/>
              </a:rPr>
              <a:t> </a:t>
            </a:r>
            <a:r>
              <a:rPr lang="hu-HU" sz="2100" dirty="0" err="1">
                <a:solidFill>
                  <a:schemeClr val="tx1"/>
                </a:solidFill>
                <a:effectLst/>
              </a:rPr>
              <a:t>teleworking</a:t>
            </a:r>
            <a:r>
              <a:rPr lang="hu-HU" sz="2100" dirty="0">
                <a:solidFill>
                  <a:schemeClr val="tx1"/>
                </a:solidFill>
                <a:effectLst/>
              </a:rPr>
              <a:t>, </a:t>
            </a:r>
            <a:r>
              <a:rPr lang="hu-HU" sz="2100" dirty="0" err="1">
                <a:solidFill>
                  <a:schemeClr val="tx1"/>
                </a:solidFill>
                <a:effectLst/>
              </a:rPr>
              <a:t>appreciation</a:t>
            </a:r>
            <a:r>
              <a:rPr lang="hu-HU" sz="2100" dirty="0">
                <a:solidFill>
                  <a:schemeClr val="tx1"/>
                </a:solidFill>
                <a:effectLst/>
              </a:rPr>
              <a:t> </a:t>
            </a:r>
            <a:r>
              <a:rPr lang="hu-HU" sz="2100" dirty="0" err="1">
                <a:solidFill>
                  <a:schemeClr val="tx1"/>
                </a:solidFill>
                <a:effectLst/>
              </a:rPr>
              <a:t>for</a:t>
            </a:r>
            <a:r>
              <a:rPr lang="hu-HU" sz="2100" dirty="0">
                <a:solidFill>
                  <a:schemeClr val="tx1"/>
                </a:solidFill>
                <a:effectLst/>
              </a:rPr>
              <a:t> </a:t>
            </a:r>
            <a:r>
              <a:rPr lang="hu-HU" sz="2100" dirty="0" err="1">
                <a:solidFill>
                  <a:schemeClr val="tx1"/>
                </a:solidFill>
                <a:effectLst/>
              </a:rPr>
              <a:t>green</a:t>
            </a:r>
            <a:r>
              <a:rPr lang="hu-HU" sz="2100" dirty="0">
                <a:solidFill>
                  <a:schemeClr val="tx1"/>
                </a:solidFill>
                <a:effectLst/>
              </a:rPr>
              <a:t> </a:t>
            </a:r>
            <a:r>
              <a:rPr lang="hu-HU" sz="2100" dirty="0" err="1">
                <a:solidFill>
                  <a:schemeClr val="tx1"/>
                </a:solidFill>
                <a:effectLst/>
              </a:rPr>
              <a:t>spaces</a:t>
            </a:r>
            <a:r>
              <a:rPr lang="hu-HU" sz="2100" dirty="0">
                <a:solidFill>
                  <a:schemeClr val="tx1"/>
                </a:solidFill>
                <a:effectLst/>
              </a:rPr>
              <a:t>, </a:t>
            </a:r>
            <a:r>
              <a:rPr lang="hu-HU" sz="2100" dirty="0" err="1">
                <a:solidFill>
                  <a:schemeClr val="tx1"/>
                </a:solidFill>
                <a:effectLst/>
              </a:rPr>
              <a:t>avoiding</a:t>
            </a:r>
            <a:r>
              <a:rPr lang="hu-HU" sz="2100" dirty="0">
                <a:solidFill>
                  <a:schemeClr val="tx1"/>
                </a:solidFill>
                <a:effectLst/>
              </a:rPr>
              <a:t> </a:t>
            </a:r>
            <a:r>
              <a:rPr lang="hu-HU" sz="2100" dirty="0" err="1">
                <a:solidFill>
                  <a:schemeClr val="tx1"/>
                </a:solidFill>
                <a:effectLst/>
              </a:rPr>
              <a:t>crowded</a:t>
            </a:r>
            <a:r>
              <a:rPr lang="hu-HU" sz="2100" dirty="0">
                <a:solidFill>
                  <a:schemeClr val="tx1"/>
                </a:solidFill>
                <a:effectLst/>
              </a:rPr>
              <a:t> </a:t>
            </a:r>
            <a:r>
              <a:rPr lang="hu-HU" sz="2100" dirty="0" err="1">
                <a:solidFill>
                  <a:schemeClr val="tx1"/>
                </a:solidFill>
                <a:effectLst/>
              </a:rPr>
              <a:t>places</a:t>
            </a:r>
            <a:r>
              <a:rPr lang="hu-HU" sz="2100" dirty="0">
                <a:solidFill>
                  <a:schemeClr val="tx1"/>
                </a:solidFill>
                <a:effectLst/>
              </a:rPr>
              <a:t>) </a:t>
            </a:r>
            <a:r>
              <a:rPr lang="hu-HU" sz="2100" dirty="0" err="1">
                <a:solidFill>
                  <a:schemeClr val="tx1"/>
                </a:solidFill>
                <a:effectLst/>
              </a:rPr>
              <a:t>which</a:t>
            </a:r>
            <a:r>
              <a:rPr lang="hu-HU" sz="2100" dirty="0">
                <a:solidFill>
                  <a:schemeClr val="tx1"/>
                </a:solidFill>
                <a:effectLst/>
              </a:rPr>
              <a:t> </a:t>
            </a:r>
            <a:r>
              <a:rPr lang="hu-HU" sz="2100" dirty="0" err="1">
                <a:solidFill>
                  <a:schemeClr val="tx1"/>
                </a:solidFill>
                <a:effectLst/>
              </a:rPr>
              <a:t>rural</a:t>
            </a:r>
            <a:r>
              <a:rPr lang="hu-HU" sz="2100" dirty="0">
                <a:solidFill>
                  <a:schemeClr val="tx1"/>
                </a:solidFill>
                <a:effectLst/>
              </a:rPr>
              <a:t> </a:t>
            </a:r>
            <a:r>
              <a:rPr lang="hu-HU" sz="2100" dirty="0" err="1">
                <a:solidFill>
                  <a:schemeClr val="tx1"/>
                </a:solidFill>
                <a:effectLst/>
              </a:rPr>
              <a:t>areas</a:t>
            </a:r>
            <a:r>
              <a:rPr lang="hu-HU" sz="2100" dirty="0">
                <a:solidFill>
                  <a:schemeClr val="tx1"/>
                </a:solidFill>
                <a:effectLst/>
              </a:rPr>
              <a:t> </a:t>
            </a:r>
            <a:r>
              <a:rPr lang="hu-HU" sz="2100" dirty="0" err="1">
                <a:solidFill>
                  <a:schemeClr val="tx1"/>
                </a:solidFill>
                <a:effectLst/>
              </a:rPr>
              <a:t>could</a:t>
            </a:r>
            <a:r>
              <a:rPr lang="hu-HU" sz="2100" dirty="0">
                <a:solidFill>
                  <a:schemeClr val="tx1"/>
                </a:solidFill>
                <a:effectLst/>
              </a:rPr>
              <a:t> benefit </a:t>
            </a:r>
            <a:r>
              <a:rPr lang="hu-HU" sz="2100" dirty="0" err="1">
                <a:solidFill>
                  <a:schemeClr val="tx1"/>
                </a:solidFill>
                <a:effectLst/>
              </a:rPr>
              <a:t>from</a:t>
            </a:r>
            <a:endParaRPr lang="hu-HU" sz="2100" dirty="0">
              <a:solidFill>
                <a:schemeClr val="tx1"/>
              </a:solidFill>
              <a:effectLst/>
            </a:endParaRPr>
          </a:p>
          <a:p>
            <a:endParaRPr lang="hu-HU" dirty="0"/>
          </a:p>
          <a:p>
            <a:pPr marL="0" indent="0" algn="ctr">
              <a:buNone/>
            </a:pPr>
            <a:endParaRPr lang="hu-HU" sz="1900" dirty="0"/>
          </a:p>
          <a:p>
            <a:pPr marL="0" indent="0" algn="ctr">
              <a:buNone/>
            </a:pPr>
            <a:r>
              <a:rPr lang="hu-HU" sz="1900" dirty="0" err="1">
                <a:solidFill>
                  <a:schemeClr val="accent1">
                    <a:lumMod val="75000"/>
                  </a:schemeClr>
                </a:solidFill>
              </a:rPr>
              <a:t>Therefore</a:t>
            </a:r>
            <a:r>
              <a:rPr lang="hu-HU" sz="1900" dirty="0">
                <a:solidFill>
                  <a:schemeClr val="accent1">
                    <a:lumMod val="75000"/>
                  </a:schemeClr>
                </a:solidFill>
              </a:rPr>
              <a:t> </a:t>
            </a:r>
            <a:r>
              <a:rPr lang="en-US" sz="1900" b="1" dirty="0">
                <a:solidFill>
                  <a:srgbClr val="FF0000"/>
                </a:solidFill>
              </a:rPr>
              <a:t>innovative, inclusive and sustainable solutions </a:t>
            </a:r>
            <a:r>
              <a:rPr lang="hu-HU" sz="1900" dirty="0" err="1">
                <a:solidFill>
                  <a:schemeClr val="accent1">
                    <a:lumMod val="75000"/>
                  </a:schemeClr>
                </a:solidFill>
              </a:rPr>
              <a:t>have</a:t>
            </a:r>
            <a:r>
              <a:rPr lang="hu-HU" sz="1900" dirty="0">
                <a:solidFill>
                  <a:schemeClr val="accent1">
                    <a:lumMod val="75000"/>
                  </a:schemeClr>
                </a:solidFill>
              </a:rPr>
              <a:t> </a:t>
            </a:r>
            <a:r>
              <a:rPr lang="hu-HU" sz="1900" dirty="0" err="1">
                <a:solidFill>
                  <a:schemeClr val="accent1">
                    <a:lumMod val="75000"/>
                  </a:schemeClr>
                </a:solidFill>
              </a:rPr>
              <a:t>to</a:t>
            </a:r>
            <a:r>
              <a:rPr lang="hu-HU" sz="1900" dirty="0">
                <a:solidFill>
                  <a:schemeClr val="accent1">
                    <a:lumMod val="75000"/>
                  </a:schemeClr>
                </a:solidFill>
              </a:rPr>
              <a:t> be </a:t>
            </a:r>
            <a:r>
              <a:rPr lang="hu-HU" sz="1900" dirty="0" err="1">
                <a:solidFill>
                  <a:schemeClr val="accent1">
                    <a:lumMod val="75000"/>
                  </a:schemeClr>
                </a:solidFill>
              </a:rPr>
              <a:t>explored</a:t>
            </a:r>
            <a:r>
              <a:rPr lang="hu-HU" sz="1900" dirty="0">
                <a:solidFill>
                  <a:schemeClr val="accent1">
                    <a:lumMod val="75000"/>
                  </a:schemeClr>
                </a:solidFill>
              </a:rPr>
              <a:t> </a:t>
            </a:r>
            <a:r>
              <a:rPr lang="en-US" sz="1900" dirty="0">
                <a:solidFill>
                  <a:schemeClr val="accent1">
                    <a:lumMod val="75000"/>
                  </a:schemeClr>
                </a:solidFill>
              </a:rPr>
              <a:t>in the light of climate and digital transformation and the COVID-19 crisis</a:t>
            </a:r>
            <a:r>
              <a:rPr lang="hu-HU" sz="1900" dirty="0">
                <a:solidFill>
                  <a:schemeClr val="accent1">
                    <a:lumMod val="75000"/>
                  </a:schemeClr>
                </a:solidFill>
              </a:rPr>
              <a:t>, </a:t>
            </a:r>
            <a:r>
              <a:rPr lang="hu-HU" sz="1900" dirty="0" err="1">
                <a:solidFill>
                  <a:schemeClr val="accent1">
                    <a:lumMod val="75000"/>
                  </a:schemeClr>
                </a:solidFill>
              </a:rPr>
              <a:t>with</a:t>
            </a:r>
            <a:r>
              <a:rPr lang="hu-HU" sz="1900" dirty="0">
                <a:solidFill>
                  <a:schemeClr val="accent1">
                    <a:lumMod val="75000"/>
                  </a:schemeClr>
                </a:solidFill>
              </a:rPr>
              <a:t> </a:t>
            </a:r>
            <a:r>
              <a:rPr lang="hu-HU" sz="1900" dirty="0" err="1">
                <a:solidFill>
                  <a:srgbClr val="FF0000"/>
                </a:solidFill>
              </a:rPr>
              <a:t>primary</a:t>
            </a:r>
            <a:r>
              <a:rPr lang="hu-HU" sz="1900" dirty="0">
                <a:solidFill>
                  <a:srgbClr val="FF0000"/>
                </a:solidFill>
              </a:rPr>
              <a:t> </a:t>
            </a:r>
            <a:r>
              <a:rPr lang="hu-HU" sz="1900" dirty="0" err="1">
                <a:solidFill>
                  <a:srgbClr val="FF0000"/>
                </a:solidFill>
              </a:rPr>
              <a:t>focus</a:t>
            </a:r>
            <a:r>
              <a:rPr lang="hu-HU" sz="1900" dirty="0">
                <a:solidFill>
                  <a:srgbClr val="FF0000"/>
                </a:solidFill>
              </a:rPr>
              <a:t> </a:t>
            </a:r>
            <a:r>
              <a:rPr lang="hu-HU" sz="1900" dirty="0" err="1">
                <a:solidFill>
                  <a:srgbClr val="FF0000"/>
                </a:solidFill>
              </a:rPr>
              <a:t>on</a:t>
            </a:r>
            <a:r>
              <a:rPr lang="hu-HU" sz="1900" dirty="0">
                <a:solidFill>
                  <a:srgbClr val="FF0000"/>
                </a:solidFill>
              </a:rPr>
              <a:t> </a:t>
            </a:r>
            <a:r>
              <a:rPr lang="hu-HU" sz="1900" dirty="0" err="1">
                <a:solidFill>
                  <a:srgbClr val="FF0000"/>
                </a:solidFill>
              </a:rPr>
              <a:t>the</a:t>
            </a:r>
            <a:r>
              <a:rPr lang="hu-HU" sz="1900" dirty="0">
                <a:solidFill>
                  <a:srgbClr val="FF0000"/>
                </a:solidFill>
              </a:rPr>
              <a:t> </a:t>
            </a:r>
            <a:r>
              <a:rPr lang="hu-HU" sz="1900" dirty="0" err="1">
                <a:solidFill>
                  <a:srgbClr val="FF0000"/>
                </a:solidFill>
              </a:rPr>
              <a:t>uniqueness</a:t>
            </a:r>
            <a:r>
              <a:rPr lang="hu-HU" sz="1900" dirty="0">
                <a:solidFill>
                  <a:srgbClr val="FF0000"/>
                </a:solidFill>
              </a:rPr>
              <a:t> of </a:t>
            </a:r>
            <a:r>
              <a:rPr lang="hu-HU" sz="1900" dirty="0" err="1">
                <a:solidFill>
                  <a:srgbClr val="FF0000"/>
                </a:solidFill>
              </a:rPr>
              <a:t>the</a:t>
            </a:r>
            <a:r>
              <a:rPr lang="hu-HU" sz="1900" dirty="0">
                <a:solidFill>
                  <a:srgbClr val="FF0000"/>
                </a:solidFill>
              </a:rPr>
              <a:t> </a:t>
            </a:r>
            <a:r>
              <a:rPr lang="hu-HU" sz="1900" dirty="0" err="1">
                <a:solidFill>
                  <a:srgbClr val="FF0000"/>
                </a:solidFill>
              </a:rPr>
              <a:t>areas</a:t>
            </a:r>
            <a:r>
              <a:rPr lang="hu-HU" sz="1900" dirty="0">
                <a:solidFill>
                  <a:srgbClr val="FF0000"/>
                </a:solidFill>
              </a:rPr>
              <a:t>, </a:t>
            </a:r>
            <a:r>
              <a:rPr lang="hu-HU" sz="1900" dirty="0" err="1">
                <a:solidFill>
                  <a:srgbClr val="FF0000"/>
                </a:solidFill>
              </a:rPr>
              <a:t>on</a:t>
            </a:r>
            <a:r>
              <a:rPr lang="hu-HU" sz="1900" dirty="0">
                <a:solidFill>
                  <a:srgbClr val="FF0000"/>
                </a:solidFill>
              </a:rPr>
              <a:t> local </a:t>
            </a:r>
            <a:r>
              <a:rPr lang="hu-HU" sz="1900" dirty="0" err="1">
                <a:solidFill>
                  <a:srgbClr val="FF0000"/>
                </a:solidFill>
              </a:rPr>
              <a:t>values</a:t>
            </a:r>
            <a:r>
              <a:rPr lang="hu-HU" sz="1900" dirty="0">
                <a:solidFill>
                  <a:srgbClr val="FF0000"/>
                </a:solidFill>
              </a:rPr>
              <a:t>. </a:t>
            </a:r>
          </a:p>
        </p:txBody>
      </p:sp>
      <p:sp>
        <p:nvSpPr>
          <p:cNvPr id="5" name="Lefelé nyíl 4"/>
          <p:cNvSpPr/>
          <p:nvPr/>
        </p:nvSpPr>
        <p:spPr>
          <a:xfrm>
            <a:off x="4781181" y="4813191"/>
            <a:ext cx="856649" cy="577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94623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solidFill>
                  <a:schemeClr val="accent1">
                    <a:lumMod val="75000"/>
                  </a:schemeClr>
                </a:solidFill>
              </a:rPr>
              <a:t>Future</a:t>
            </a:r>
            <a:r>
              <a:rPr lang="hu-HU" b="1" dirty="0">
                <a:solidFill>
                  <a:schemeClr val="accent1">
                    <a:lumMod val="75000"/>
                  </a:schemeClr>
                </a:solidFill>
              </a:rPr>
              <a:t> of </a:t>
            </a:r>
            <a:r>
              <a:rPr lang="hu-HU" b="1" dirty="0" err="1">
                <a:solidFill>
                  <a:schemeClr val="accent1">
                    <a:lumMod val="75000"/>
                  </a:schemeClr>
                </a:solidFill>
              </a:rPr>
              <a:t>rural</a:t>
            </a:r>
            <a:r>
              <a:rPr lang="hu-HU" b="1" dirty="0">
                <a:solidFill>
                  <a:schemeClr val="accent1">
                    <a:lumMod val="75000"/>
                  </a:schemeClr>
                </a:solidFill>
              </a:rPr>
              <a:t> </a:t>
            </a:r>
            <a:r>
              <a:rPr lang="hu-HU" b="1" dirty="0" err="1">
                <a:solidFill>
                  <a:schemeClr val="accent1">
                    <a:lumMod val="75000"/>
                  </a:schemeClr>
                </a:solidFill>
              </a:rPr>
              <a:t>areas</a:t>
            </a:r>
            <a:r>
              <a:rPr lang="hu-HU" b="1" dirty="0">
                <a:solidFill>
                  <a:schemeClr val="accent1">
                    <a:lumMod val="75000"/>
                  </a:schemeClr>
                </a:solidFill>
              </a:rPr>
              <a:t>?</a:t>
            </a:r>
          </a:p>
        </p:txBody>
      </p:sp>
      <p:sp>
        <p:nvSpPr>
          <p:cNvPr id="3" name="Tartalom helye 2"/>
          <p:cNvSpPr>
            <a:spLocks noGrp="1"/>
          </p:cNvSpPr>
          <p:nvPr>
            <p:ph idx="1"/>
          </p:nvPr>
        </p:nvSpPr>
        <p:spPr>
          <a:xfrm>
            <a:off x="327260" y="1520456"/>
            <a:ext cx="9635448" cy="5092099"/>
          </a:xfrm>
        </p:spPr>
        <p:txBody>
          <a:bodyPr>
            <a:normAutofit/>
          </a:bodyPr>
          <a:lstStyle/>
          <a:p>
            <a:pPr algn="just"/>
            <a:r>
              <a:rPr lang="hu-HU" dirty="0">
                <a:solidFill>
                  <a:schemeClr val="tx1"/>
                </a:solidFill>
              </a:rPr>
              <a:t>The </a:t>
            </a:r>
            <a:r>
              <a:rPr lang="hu-HU" dirty="0" err="1">
                <a:solidFill>
                  <a:schemeClr val="tx1"/>
                </a:solidFill>
              </a:rPr>
              <a:t>pandemic</a:t>
            </a:r>
            <a:r>
              <a:rPr lang="hu-HU" dirty="0">
                <a:solidFill>
                  <a:schemeClr val="tx1"/>
                </a:solidFill>
              </a:rPr>
              <a:t> has </a:t>
            </a:r>
            <a:r>
              <a:rPr lang="hu-HU" dirty="0" err="1">
                <a:solidFill>
                  <a:schemeClr val="tx1"/>
                </a:solidFill>
              </a:rPr>
              <a:t>changed</a:t>
            </a:r>
            <a:r>
              <a:rPr lang="hu-HU" dirty="0">
                <a:solidFill>
                  <a:schemeClr val="tx1"/>
                </a:solidFill>
              </a:rPr>
              <a:t> </a:t>
            </a:r>
            <a:r>
              <a:rPr lang="hu-HU" dirty="0" err="1">
                <a:solidFill>
                  <a:schemeClr val="tx1"/>
                </a:solidFill>
              </a:rPr>
              <a:t>consumption</a:t>
            </a:r>
            <a:r>
              <a:rPr lang="hu-HU" dirty="0">
                <a:solidFill>
                  <a:schemeClr val="tx1"/>
                </a:solidFill>
              </a:rPr>
              <a:t> and </a:t>
            </a:r>
            <a:r>
              <a:rPr lang="hu-HU" dirty="0" err="1">
                <a:solidFill>
                  <a:schemeClr val="tx1"/>
                </a:solidFill>
              </a:rPr>
              <a:t>production</a:t>
            </a:r>
            <a:r>
              <a:rPr lang="hu-HU" dirty="0">
                <a:solidFill>
                  <a:schemeClr val="tx1"/>
                </a:solidFill>
              </a:rPr>
              <a:t> </a:t>
            </a:r>
            <a:r>
              <a:rPr lang="hu-HU" dirty="0" err="1">
                <a:solidFill>
                  <a:schemeClr val="tx1"/>
                </a:solidFill>
              </a:rPr>
              <a:t>patterns</a:t>
            </a:r>
            <a:r>
              <a:rPr lang="hu-HU" dirty="0">
                <a:solidFill>
                  <a:schemeClr val="tx1"/>
                </a:solidFill>
              </a:rPr>
              <a:t>, </a:t>
            </a:r>
            <a:r>
              <a:rPr lang="hu-HU" dirty="0" err="1">
                <a:solidFill>
                  <a:schemeClr val="tx1"/>
                </a:solidFill>
              </a:rPr>
              <a:t>remote</a:t>
            </a:r>
            <a:r>
              <a:rPr lang="hu-HU" dirty="0">
                <a:solidFill>
                  <a:schemeClr val="tx1"/>
                </a:solidFill>
              </a:rPr>
              <a:t> </a:t>
            </a:r>
            <a:r>
              <a:rPr lang="hu-HU" dirty="0" err="1">
                <a:solidFill>
                  <a:schemeClr val="tx1"/>
                </a:solidFill>
              </a:rPr>
              <a:t>working</a:t>
            </a:r>
            <a:r>
              <a:rPr lang="hu-HU" dirty="0">
                <a:solidFill>
                  <a:schemeClr val="tx1"/>
                </a:solidFill>
              </a:rPr>
              <a:t> </a:t>
            </a:r>
            <a:r>
              <a:rPr lang="hu-HU" dirty="0" err="1">
                <a:solidFill>
                  <a:schemeClr val="tx1"/>
                </a:solidFill>
              </a:rPr>
              <a:t>habits</a:t>
            </a:r>
            <a:r>
              <a:rPr lang="hu-HU" dirty="0">
                <a:solidFill>
                  <a:schemeClr val="tx1"/>
                </a:solidFill>
              </a:rPr>
              <a:t> and </a:t>
            </a:r>
            <a:r>
              <a:rPr lang="hu-HU" dirty="0" err="1">
                <a:solidFill>
                  <a:schemeClr val="tx1"/>
                </a:solidFill>
              </a:rPr>
              <a:t>forms</a:t>
            </a:r>
            <a:r>
              <a:rPr lang="hu-HU" dirty="0">
                <a:solidFill>
                  <a:schemeClr val="tx1"/>
                </a:solidFill>
              </a:rPr>
              <a:t> of </a:t>
            </a:r>
            <a:r>
              <a:rPr lang="hu-HU" dirty="0" err="1">
                <a:solidFill>
                  <a:schemeClr val="tx1"/>
                </a:solidFill>
              </a:rPr>
              <a:t>mobility</a:t>
            </a:r>
            <a:r>
              <a:rPr lang="hu-HU" dirty="0">
                <a:solidFill>
                  <a:schemeClr val="tx1"/>
                </a:solidFill>
              </a:rPr>
              <a:t>, </a:t>
            </a:r>
            <a:r>
              <a:rPr lang="hu-HU" dirty="0" err="1">
                <a:solidFill>
                  <a:schemeClr val="tx1"/>
                </a:solidFill>
              </a:rPr>
              <a:t>which</a:t>
            </a:r>
            <a:r>
              <a:rPr lang="hu-HU" dirty="0">
                <a:solidFill>
                  <a:schemeClr val="tx1"/>
                </a:solidFill>
              </a:rPr>
              <a:t> </a:t>
            </a:r>
            <a:r>
              <a:rPr lang="hu-HU" dirty="0" err="1">
                <a:solidFill>
                  <a:schemeClr val="tx1"/>
                </a:solidFill>
              </a:rPr>
              <a:t>may</a:t>
            </a:r>
            <a:r>
              <a:rPr lang="hu-HU" dirty="0">
                <a:solidFill>
                  <a:schemeClr val="tx1"/>
                </a:solidFill>
              </a:rPr>
              <a:t> </a:t>
            </a:r>
            <a:r>
              <a:rPr lang="hu-HU" dirty="0" err="1">
                <a:solidFill>
                  <a:schemeClr val="tx1"/>
                </a:solidFill>
              </a:rPr>
              <a:t>open</a:t>
            </a:r>
            <a:r>
              <a:rPr lang="hu-HU" dirty="0">
                <a:solidFill>
                  <a:schemeClr val="tx1"/>
                </a:solidFill>
              </a:rPr>
              <a:t> </a:t>
            </a:r>
            <a:r>
              <a:rPr lang="hu-HU" dirty="0" err="1">
                <a:solidFill>
                  <a:srgbClr val="FF0000"/>
                </a:solidFill>
              </a:rPr>
              <a:t>new</a:t>
            </a:r>
            <a:r>
              <a:rPr lang="hu-HU" dirty="0">
                <a:solidFill>
                  <a:srgbClr val="FF0000"/>
                </a:solidFill>
              </a:rPr>
              <a:t> </a:t>
            </a:r>
            <a:r>
              <a:rPr lang="hu-HU" dirty="0" err="1">
                <a:solidFill>
                  <a:srgbClr val="FF0000"/>
                </a:solidFill>
              </a:rPr>
              <a:t>opportunities</a:t>
            </a:r>
            <a:r>
              <a:rPr lang="hu-HU" dirty="0">
                <a:solidFill>
                  <a:srgbClr val="FF0000"/>
                </a:solidFill>
              </a:rPr>
              <a:t> </a:t>
            </a:r>
            <a:r>
              <a:rPr lang="hu-HU" dirty="0" err="1">
                <a:solidFill>
                  <a:srgbClr val="FF0000"/>
                </a:solidFill>
              </a:rPr>
              <a:t>for</a:t>
            </a:r>
            <a:r>
              <a:rPr lang="hu-HU" dirty="0">
                <a:solidFill>
                  <a:srgbClr val="FF0000"/>
                </a:solidFill>
              </a:rPr>
              <a:t> </a:t>
            </a:r>
            <a:r>
              <a:rPr lang="hu-HU" dirty="0" err="1">
                <a:solidFill>
                  <a:srgbClr val="FF0000"/>
                </a:solidFill>
              </a:rPr>
              <a:t>sustainable</a:t>
            </a:r>
            <a:r>
              <a:rPr lang="hu-HU" dirty="0">
                <a:solidFill>
                  <a:srgbClr val="FF0000"/>
                </a:solidFill>
              </a:rPr>
              <a:t> </a:t>
            </a:r>
            <a:r>
              <a:rPr lang="hu-HU" dirty="0" err="1">
                <a:solidFill>
                  <a:srgbClr val="FF0000"/>
                </a:solidFill>
              </a:rPr>
              <a:t>growth</a:t>
            </a:r>
            <a:r>
              <a:rPr lang="hu-HU" dirty="0">
                <a:solidFill>
                  <a:srgbClr val="FF0000"/>
                </a:solidFill>
              </a:rPr>
              <a:t> in </a:t>
            </a:r>
            <a:r>
              <a:rPr lang="hu-HU" dirty="0" err="1">
                <a:solidFill>
                  <a:srgbClr val="FF0000"/>
                </a:solidFill>
              </a:rPr>
              <a:t>rural</a:t>
            </a:r>
            <a:r>
              <a:rPr lang="hu-HU" dirty="0">
                <a:solidFill>
                  <a:srgbClr val="FF0000"/>
                </a:solidFill>
              </a:rPr>
              <a:t> </a:t>
            </a:r>
            <a:r>
              <a:rPr lang="hu-HU" dirty="0" err="1">
                <a:solidFill>
                  <a:srgbClr val="FF0000"/>
                </a:solidFill>
              </a:rPr>
              <a:t>regions</a:t>
            </a:r>
            <a:r>
              <a:rPr lang="hu-HU" dirty="0">
                <a:solidFill>
                  <a:srgbClr val="FF0000"/>
                </a:solidFill>
              </a:rPr>
              <a:t>.</a:t>
            </a:r>
          </a:p>
          <a:p>
            <a:pPr algn="just"/>
            <a:r>
              <a:rPr lang="hu-HU" dirty="0" err="1">
                <a:solidFill>
                  <a:schemeClr val="tx1"/>
                </a:solidFill>
              </a:rPr>
              <a:t>There</a:t>
            </a:r>
            <a:r>
              <a:rPr lang="hu-HU" dirty="0">
                <a:solidFill>
                  <a:schemeClr val="tx1"/>
                </a:solidFill>
              </a:rPr>
              <a:t> </a:t>
            </a:r>
            <a:r>
              <a:rPr lang="hu-HU" dirty="0" err="1">
                <a:solidFill>
                  <a:schemeClr val="tx1"/>
                </a:solidFill>
              </a:rPr>
              <a:t>may</a:t>
            </a:r>
            <a:r>
              <a:rPr lang="hu-HU" dirty="0">
                <a:solidFill>
                  <a:schemeClr val="tx1"/>
                </a:solidFill>
              </a:rPr>
              <a:t> be a shift in </a:t>
            </a:r>
            <a:r>
              <a:rPr lang="hu-HU" dirty="0" err="1">
                <a:solidFill>
                  <a:schemeClr val="tx1"/>
                </a:solidFill>
              </a:rPr>
              <a:t>buying</a:t>
            </a:r>
            <a:r>
              <a:rPr lang="hu-HU" dirty="0">
                <a:solidFill>
                  <a:schemeClr val="tx1"/>
                </a:solidFill>
              </a:rPr>
              <a:t> </a:t>
            </a:r>
            <a:r>
              <a:rPr lang="hu-HU" dirty="0" err="1">
                <a:solidFill>
                  <a:schemeClr val="tx1"/>
                </a:solidFill>
              </a:rPr>
              <a:t>habits</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favour</a:t>
            </a:r>
            <a:r>
              <a:rPr lang="hu-HU" dirty="0">
                <a:solidFill>
                  <a:schemeClr val="tx1"/>
                </a:solidFill>
              </a:rPr>
              <a:t> local </a:t>
            </a:r>
            <a:r>
              <a:rPr lang="hu-HU" dirty="0" err="1">
                <a:solidFill>
                  <a:schemeClr val="tx1"/>
                </a:solidFill>
              </a:rPr>
              <a:t>goods</a:t>
            </a:r>
            <a:r>
              <a:rPr lang="hu-HU" dirty="0">
                <a:solidFill>
                  <a:schemeClr val="tx1"/>
                </a:solidFill>
              </a:rPr>
              <a:t> and </a:t>
            </a:r>
            <a:r>
              <a:rPr lang="hu-HU" dirty="0" err="1">
                <a:solidFill>
                  <a:schemeClr val="tx1"/>
                </a:solidFill>
              </a:rPr>
              <a:t>tourism</a:t>
            </a:r>
            <a:r>
              <a:rPr lang="hu-HU" dirty="0">
                <a:solidFill>
                  <a:schemeClr val="tx1"/>
                </a:solidFill>
              </a:rPr>
              <a:t> </a:t>
            </a:r>
            <a:r>
              <a:rPr lang="hu-HU" dirty="0" err="1">
                <a:solidFill>
                  <a:schemeClr val="tx1"/>
                </a:solidFill>
              </a:rPr>
              <a:t>sites</a:t>
            </a:r>
            <a:r>
              <a:rPr lang="hu-HU" dirty="0">
                <a:solidFill>
                  <a:schemeClr val="tx1"/>
                </a:solidFill>
              </a:rPr>
              <a:t>, </a:t>
            </a:r>
            <a:r>
              <a:rPr lang="hu-HU" dirty="0" err="1">
                <a:solidFill>
                  <a:schemeClr val="tx1"/>
                </a:solidFill>
              </a:rPr>
              <a:t>as</a:t>
            </a:r>
            <a:r>
              <a:rPr lang="hu-HU" dirty="0">
                <a:solidFill>
                  <a:schemeClr val="tx1"/>
                </a:solidFill>
              </a:rPr>
              <a:t> </a:t>
            </a:r>
            <a:r>
              <a:rPr lang="hu-HU" dirty="0" err="1">
                <a:solidFill>
                  <a:schemeClr val="tx1"/>
                </a:solidFill>
              </a:rPr>
              <a:t>well</a:t>
            </a:r>
            <a:r>
              <a:rPr lang="hu-HU" dirty="0">
                <a:solidFill>
                  <a:schemeClr val="tx1"/>
                </a:solidFill>
              </a:rPr>
              <a:t> </a:t>
            </a:r>
            <a:r>
              <a:rPr lang="hu-HU" dirty="0" err="1">
                <a:solidFill>
                  <a:schemeClr val="tx1"/>
                </a:solidFill>
              </a:rPr>
              <a:t>as</a:t>
            </a:r>
            <a:r>
              <a:rPr lang="hu-HU" dirty="0">
                <a:solidFill>
                  <a:schemeClr val="tx1"/>
                </a:solidFill>
              </a:rPr>
              <a:t> </a:t>
            </a:r>
            <a:r>
              <a:rPr lang="hu-HU" dirty="0" err="1">
                <a:solidFill>
                  <a:schemeClr val="tx1"/>
                </a:solidFill>
              </a:rPr>
              <a:t>production</a:t>
            </a:r>
            <a:r>
              <a:rPr lang="hu-HU" dirty="0">
                <a:solidFill>
                  <a:schemeClr val="tx1"/>
                </a:solidFill>
              </a:rPr>
              <a:t> </a:t>
            </a:r>
            <a:r>
              <a:rPr lang="hu-HU" dirty="0" err="1">
                <a:solidFill>
                  <a:schemeClr val="tx1"/>
                </a:solidFill>
              </a:rPr>
              <a:t>from</a:t>
            </a:r>
            <a:r>
              <a:rPr lang="hu-HU" dirty="0">
                <a:solidFill>
                  <a:schemeClr val="tx1"/>
                </a:solidFill>
              </a:rPr>
              <a:t> </a:t>
            </a:r>
            <a:r>
              <a:rPr lang="hu-HU" dirty="0" err="1">
                <a:solidFill>
                  <a:schemeClr val="tx1"/>
                </a:solidFill>
              </a:rPr>
              <a:t>small</a:t>
            </a:r>
            <a:r>
              <a:rPr lang="hu-HU" dirty="0">
                <a:solidFill>
                  <a:schemeClr val="tx1"/>
                </a:solidFill>
              </a:rPr>
              <a:t> local businesses and </a:t>
            </a:r>
            <a:r>
              <a:rPr lang="hu-HU" dirty="0" err="1">
                <a:solidFill>
                  <a:schemeClr val="tx1"/>
                </a:solidFill>
              </a:rPr>
              <a:t>primary</a:t>
            </a:r>
            <a:r>
              <a:rPr lang="hu-HU" dirty="0">
                <a:solidFill>
                  <a:schemeClr val="tx1"/>
                </a:solidFill>
              </a:rPr>
              <a:t> producers. </a:t>
            </a:r>
            <a:r>
              <a:rPr lang="hu-HU" dirty="0" err="1">
                <a:solidFill>
                  <a:schemeClr val="tx1"/>
                </a:solidFill>
              </a:rPr>
              <a:t>E.g</a:t>
            </a:r>
            <a:r>
              <a:rPr lang="hu-HU" dirty="0">
                <a:solidFill>
                  <a:schemeClr val="tx1"/>
                </a:solidFill>
              </a:rPr>
              <a:t>., in </a:t>
            </a:r>
            <a:r>
              <a:rPr lang="hu-HU" dirty="0" err="1">
                <a:solidFill>
                  <a:schemeClr val="tx1"/>
                </a:solidFill>
              </a:rPr>
              <a:t>terms</a:t>
            </a:r>
            <a:r>
              <a:rPr lang="hu-HU" dirty="0">
                <a:solidFill>
                  <a:schemeClr val="tx1"/>
                </a:solidFill>
              </a:rPr>
              <a:t> of </a:t>
            </a:r>
            <a:r>
              <a:rPr lang="hu-HU" dirty="0" err="1">
                <a:solidFill>
                  <a:schemeClr val="tx1"/>
                </a:solidFill>
              </a:rPr>
              <a:t>tourism</a:t>
            </a:r>
            <a:r>
              <a:rPr lang="hu-HU" dirty="0">
                <a:solidFill>
                  <a:schemeClr val="tx1"/>
                </a:solidFill>
              </a:rPr>
              <a:t>, </a:t>
            </a:r>
            <a:r>
              <a:rPr lang="hu-HU" dirty="0" err="1">
                <a:solidFill>
                  <a:schemeClr val="tx1"/>
                </a:solidFill>
              </a:rPr>
              <a:t>overcrowded</a:t>
            </a:r>
            <a:r>
              <a:rPr lang="hu-HU" dirty="0">
                <a:solidFill>
                  <a:schemeClr val="tx1"/>
                </a:solidFill>
              </a:rPr>
              <a:t> </a:t>
            </a:r>
            <a:r>
              <a:rPr lang="hu-HU" dirty="0" err="1">
                <a:solidFill>
                  <a:schemeClr val="tx1"/>
                </a:solidFill>
              </a:rPr>
              <a:t>destinations</a:t>
            </a:r>
            <a:r>
              <a:rPr lang="hu-HU" dirty="0">
                <a:solidFill>
                  <a:schemeClr val="tx1"/>
                </a:solidFill>
              </a:rPr>
              <a:t> </a:t>
            </a:r>
            <a:r>
              <a:rPr lang="hu-HU" dirty="0" err="1">
                <a:solidFill>
                  <a:schemeClr val="tx1"/>
                </a:solidFill>
              </a:rPr>
              <a:t>might</a:t>
            </a:r>
            <a:r>
              <a:rPr lang="hu-HU" dirty="0">
                <a:solidFill>
                  <a:schemeClr val="tx1"/>
                </a:solidFill>
              </a:rPr>
              <a:t> </a:t>
            </a:r>
            <a:r>
              <a:rPr lang="hu-HU" dirty="0" err="1">
                <a:solidFill>
                  <a:schemeClr val="tx1"/>
                </a:solidFill>
              </a:rPr>
              <a:t>see</a:t>
            </a:r>
            <a:r>
              <a:rPr lang="hu-HU" dirty="0">
                <a:solidFill>
                  <a:schemeClr val="tx1"/>
                </a:solidFill>
              </a:rPr>
              <a:t> </a:t>
            </a:r>
            <a:r>
              <a:rPr lang="hu-HU" dirty="0" err="1">
                <a:solidFill>
                  <a:schemeClr val="tx1"/>
                </a:solidFill>
              </a:rPr>
              <a:t>high</a:t>
            </a:r>
            <a:r>
              <a:rPr lang="hu-HU" dirty="0">
                <a:solidFill>
                  <a:schemeClr val="tx1"/>
                </a:solidFill>
              </a:rPr>
              <a:t> </a:t>
            </a:r>
            <a:r>
              <a:rPr lang="hu-HU" dirty="0" err="1">
                <a:solidFill>
                  <a:schemeClr val="tx1"/>
                </a:solidFill>
              </a:rPr>
              <a:t>reductions</a:t>
            </a:r>
            <a:r>
              <a:rPr lang="hu-HU" dirty="0">
                <a:solidFill>
                  <a:schemeClr val="tx1"/>
                </a:solidFill>
              </a:rPr>
              <a:t> in </a:t>
            </a:r>
            <a:r>
              <a:rPr lang="hu-HU" dirty="0" err="1">
                <a:solidFill>
                  <a:schemeClr val="tx1"/>
                </a:solidFill>
              </a:rPr>
              <a:t>tourism</a:t>
            </a:r>
            <a:r>
              <a:rPr lang="hu-HU" dirty="0">
                <a:solidFill>
                  <a:schemeClr val="tx1"/>
                </a:solidFill>
              </a:rPr>
              <a:t> flows, </a:t>
            </a:r>
            <a:r>
              <a:rPr lang="hu-HU" dirty="0" err="1">
                <a:solidFill>
                  <a:schemeClr val="tx1"/>
                </a:solidFill>
              </a:rPr>
              <a:t>while</a:t>
            </a:r>
            <a:r>
              <a:rPr lang="hu-HU" dirty="0">
                <a:solidFill>
                  <a:schemeClr val="tx1"/>
                </a:solidFill>
              </a:rPr>
              <a:t> </a:t>
            </a:r>
            <a:r>
              <a:rPr lang="hu-HU" b="1" dirty="0" err="1">
                <a:solidFill>
                  <a:srgbClr val="FF0000"/>
                </a:solidFill>
              </a:rPr>
              <a:t>smaller</a:t>
            </a:r>
            <a:r>
              <a:rPr lang="hu-HU" b="1" dirty="0">
                <a:solidFill>
                  <a:srgbClr val="FF0000"/>
                </a:solidFill>
              </a:rPr>
              <a:t> </a:t>
            </a:r>
            <a:r>
              <a:rPr lang="hu-HU" b="1" dirty="0" err="1">
                <a:solidFill>
                  <a:srgbClr val="FF0000"/>
                </a:solidFill>
              </a:rPr>
              <a:t>rural</a:t>
            </a:r>
            <a:r>
              <a:rPr lang="hu-HU" b="1" dirty="0">
                <a:solidFill>
                  <a:srgbClr val="FF0000"/>
                </a:solidFill>
              </a:rPr>
              <a:t> </a:t>
            </a:r>
            <a:r>
              <a:rPr lang="hu-HU" b="1" dirty="0" err="1">
                <a:solidFill>
                  <a:srgbClr val="FF0000"/>
                </a:solidFill>
              </a:rPr>
              <a:t>destinations</a:t>
            </a:r>
            <a:r>
              <a:rPr lang="hu-HU" b="1" dirty="0">
                <a:solidFill>
                  <a:srgbClr val="FF0000"/>
                </a:solidFill>
              </a:rPr>
              <a:t> </a:t>
            </a:r>
            <a:r>
              <a:rPr lang="hu-HU" b="1" dirty="0" err="1">
                <a:solidFill>
                  <a:srgbClr val="FF0000"/>
                </a:solidFill>
              </a:rPr>
              <a:t>may</a:t>
            </a:r>
            <a:r>
              <a:rPr lang="hu-HU" b="1" dirty="0">
                <a:solidFill>
                  <a:srgbClr val="FF0000"/>
                </a:solidFill>
              </a:rPr>
              <a:t> </a:t>
            </a:r>
            <a:r>
              <a:rPr lang="hu-HU" b="1" dirty="0" err="1">
                <a:solidFill>
                  <a:srgbClr val="FF0000"/>
                </a:solidFill>
              </a:rPr>
              <a:t>become</a:t>
            </a:r>
            <a:r>
              <a:rPr lang="hu-HU" b="1" dirty="0">
                <a:solidFill>
                  <a:srgbClr val="FF0000"/>
                </a:solidFill>
              </a:rPr>
              <a:t> more </a:t>
            </a:r>
            <a:r>
              <a:rPr lang="hu-HU" b="1" dirty="0" err="1">
                <a:solidFill>
                  <a:srgbClr val="FF0000"/>
                </a:solidFill>
              </a:rPr>
              <a:t>popular</a:t>
            </a:r>
            <a:r>
              <a:rPr lang="hu-HU" dirty="0">
                <a:solidFill>
                  <a:srgbClr val="FF0000"/>
                </a:solidFill>
              </a:rPr>
              <a:t>. </a:t>
            </a:r>
          </a:p>
          <a:p>
            <a:pPr algn="just"/>
            <a:r>
              <a:rPr lang="hu-HU" dirty="0">
                <a:solidFill>
                  <a:schemeClr val="tx1"/>
                </a:solidFill>
              </a:rPr>
              <a:t>The </a:t>
            </a:r>
            <a:r>
              <a:rPr lang="hu-HU" dirty="0" err="1">
                <a:solidFill>
                  <a:schemeClr val="tx1"/>
                </a:solidFill>
              </a:rPr>
              <a:t>positive</a:t>
            </a:r>
            <a:r>
              <a:rPr lang="hu-HU" dirty="0">
                <a:solidFill>
                  <a:schemeClr val="tx1"/>
                </a:solidFill>
              </a:rPr>
              <a:t> </a:t>
            </a:r>
            <a:r>
              <a:rPr lang="hu-HU" dirty="0" err="1">
                <a:solidFill>
                  <a:schemeClr val="tx1"/>
                </a:solidFill>
              </a:rPr>
              <a:t>effect</a:t>
            </a:r>
            <a:r>
              <a:rPr lang="hu-HU" dirty="0">
                <a:solidFill>
                  <a:schemeClr val="tx1"/>
                </a:solidFill>
              </a:rPr>
              <a:t> of </a:t>
            </a:r>
            <a:r>
              <a:rPr lang="hu-HU" dirty="0" err="1">
                <a:solidFill>
                  <a:schemeClr val="tx1"/>
                </a:solidFill>
              </a:rPr>
              <a:t>lockdown</a:t>
            </a:r>
            <a:r>
              <a:rPr lang="hu-HU" dirty="0">
                <a:solidFill>
                  <a:schemeClr val="tx1"/>
                </a:solidFill>
              </a:rPr>
              <a:t> </a:t>
            </a:r>
            <a:r>
              <a:rPr lang="hu-HU" dirty="0" err="1">
                <a:solidFill>
                  <a:schemeClr val="tx1"/>
                </a:solidFill>
              </a:rPr>
              <a:t>measures</a:t>
            </a:r>
            <a:r>
              <a:rPr lang="hu-HU" dirty="0">
                <a:solidFill>
                  <a:schemeClr val="tx1"/>
                </a:solidFill>
              </a:rPr>
              <a:t> </a:t>
            </a:r>
            <a:r>
              <a:rPr lang="hu-HU" dirty="0" err="1">
                <a:solidFill>
                  <a:schemeClr val="tx1"/>
                </a:solidFill>
              </a:rPr>
              <a:t>on</a:t>
            </a:r>
            <a:r>
              <a:rPr lang="hu-HU" dirty="0">
                <a:solidFill>
                  <a:schemeClr val="tx1"/>
                </a:solidFill>
              </a:rPr>
              <a:t> </a:t>
            </a:r>
            <a:r>
              <a:rPr lang="hu-HU" dirty="0" err="1">
                <a:solidFill>
                  <a:schemeClr val="tx1"/>
                </a:solidFill>
              </a:rPr>
              <a:t>pollution</a:t>
            </a:r>
            <a:r>
              <a:rPr lang="hu-HU" dirty="0">
                <a:solidFill>
                  <a:schemeClr val="tx1"/>
                </a:solidFill>
              </a:rPr>
              <a:t> and CO2 </a:t>
            </a:r>
            <a:r>
              <a:rPr lang="hu-HU" dirty="0" err="1">
                <a:solidFill>
                  <a:schemeClr val="tx1"/>
                </a:solidFill>
              </a:rPr>
              <a:t>emissions</a:t>
            </a:r>
            <a:r>
              <a:rPr lang="hu-HU" dirty="0">
                <a:solidFill>
                  <a:schemeClr val="tx1"/>
                </a:solidFill>
              </a:rPr>
              <a:t> </a:t>
            </a:r>
            <a:r>
              <a:rPr lang="hu-HU" dirty="0" err="1">
                <a:solidFill>
                  <a:schemeClr val="tx1"/>
                </a:solidFill>
              </a:rPr>
              <a:t>levels</a:t>
            </a:r>
            <a:r>
              <a:rPr lang="hu-HU" dirty="0">
                <a:solidFill>
                  <a:schemeClr val="tx1"/>
                </a:solidFill>
              </a:rPr>
              <a:t> </a:t>
            </a:r>
            <a:r>
              <a:rPr lang="hu-HU" dirty="0" err="1">
                <a:solidFill>
                  <a:schemeClr val="tx1"/>
                </a:solidFill>
              </a:rPr>
              <a:t>could</a:t>
            </a:r>
            <a:r>
              <a:rPr lang="hu-HU" dirty="0">
                <a:solidFill>
                  <a:schemeClr val="tx1"/>
                </a:solidFill>
              </a:rPr>
              <a:t> lead </a:t>
            </a:r>
            <a:r>
              <a:rPr lang="hu-HU" dirty="0" err="1">
                <a:solidFill>
                  <a:schemeClr val="tx1"/>
                </a:solidFill>
              </a:rPr>
              <a:t>to</a:t>
            </a:r>
            <a:r>
              <a:rPr lang="hu-HU" dirty="0">
                <a:solidFill>
                  <a:schemeClr val="tx1"/>
                </a:solidFill>
              </a:rPr>
              <a:t> </a:t>
            </a:r>
            <a:r>
              <a:rPr lang="hu-HU" b="1" dirty="0" err="1">
                <a:solidFill>
                  <a:srgbClr val="FF0000"/>
                </a:solidFill>
              </a:rPr>
              <a:t>increased</a:t>
            </a:r>
            <a:r>
              <a:rPr lang="hu-HU" b="1" dirty="0">
                <a:solidFill>
                  <a:srgbClr val="FF0000"/>
                </a:solidFill>
              </a:rPr>
              <a:t> </a:t>
            </a:r>
            <a:r>
              <a:rPr lang="hu-HU" b="1" dirty="0" err="1">
                <a:solidFill>
                  <a:srgbClr val="FF0000"/>
                </a:solidFill>
              </a:rPr>
              <a:t>social</a:t>
            </a:r>
            <a:r>
              <a:rPr lang="hu-HU" b="1" dirty="0">
                <a:solidFill>
                  <a:srgbClr val="FF0000"/>
                </a:solidFill>
              </a:rPr>
              <a:t> </a:t>
            </a:r>
            <a:r>
              <a:rPr lang="hu-HU" b="1" dirty="0" err="1">
                <a:solidFill>
                  <a:srgbClr val="FF0000"/>
                </a:solidFill>
              </a:rPr>
              <a:t>demands</a:t>
            </a:r>
            <a:r>
              <a:rPr lang="hu-HU" b="1" dirty="0">
                <a:solidFill>
                  <a:srgbClr val="FF0000"/>
                </a:solidFill>
              </a:rPr>
              <a:t> </a:t>
            </a:r>
            <a:r>
              <a:rPr lang="hu-HU" b="1" dirty="0" err="1">
                <a:solidFill>
                  <a:srgbClr val="FF0000"/>
                </a:solidFill>
              </a:rPr>
              <a:t>for</a:t>
            </a:r>
            <a:r>
              <a:rPr lang="hu-HU" b="1" dirty="0">
                <a:solidFill>
                  <a:srgbClr val="FF0000"/>
                </a:solidFill>
              </a:rPr>
              <a:t> </a:t>
            </a:r>
            <a:r>
              <a:rPr lang="hu-HU" b="1" dirty="0" err="1">
                <a:solidFill>
                  <a:srgbClr val="FF0000"/>
                </a:solidFill>
              </a:rPr>
              <a:t>policies</a:t>
            </a:r>
            <a:r>
              <a:rPr lang="hu-HU" b="1" dirty="0">
                <a:solidFill>
                  <a:srgbClr val="FF0000"/>
                </a:solidFill>
              </a:rPr>
              <a:t> </a:t>
            </a:r>
            <a:r>
              <a:rPr lang="hu-HU" b="1" dirty="0" err="1">
                <a:solidFill>
                  <a:srgbClr val="FF0000"/>
                </a:solidFill>
              </a:rPr>
              <a:t>to</a:t>
            </a:r>
            <a:r>
              <a:rPr lang="hu-HU" b="1" dirty="0">
                <a:solidFill>
                  <a:srgbClr val="FF0000"/>
                </a:solidFill>
              </a:rPr>
              <a:t> </a:t>
            </a:r>
            <a:r>
              <a:rPr lang="hu-HU" b="1" dirty="0" err="1">
                <a:solidFill>
                  <a:srgbClr val="FF0000"/>
                </a:solidFill>
              </a:rPr>
              <a:t>support</a:t>
            </a:r>
            <a:r>
              <a:rPr lang="hu-HU" b="1" dirty="0">
                <a:solidFill>
                  <a:srgbClr val="FF0000"/>
                </a:solidFill>
              </a:rPr>
              <a:t> </a:t>
            </a:r>
            <a:r>
              <a:rPr lang="hu-HU" b="1" dirty="0" err="1">
                <a:solidFill>
                  <a:srgbClr val="FF0000"/>
                </a:solidFill>
              </a:rPr>
              <a:t>green</a:t>
            </a:r>
            <a:r>
              <a:rPr lang="hu-HU" b="1" dirty="0">
                <a:solidFill>
                  <a:srgbClr val="FF0000"/>
                </a:solidFill>
              </a:rPr>
              <a:t> and </a:t>
            </a:r>
            <a:r>
              <a:rPr lang="hu-HU" b="1" dirty="0" err="1">
                <a:solidFill>
                  <a:srgbClr val="FF0000"/>
                </a:solidFill>
              </a:rPr>
              <a:t>sustainable</a:t>
            </a:r>
            <a:r>
              <a:rPr lang="hu-HU" b="1" dirty="0">
                <a:solidFill>
                  <a:srgbClr val="FF0000"/>
                </a:solidFill>
              </a:rPr>
              <a:t> </a:t>
            </a:r>
            <a:r>
              <a:rPr lang="hu-HU" b="1" dirty="0" err="1">
                <a:solidFill>
                  <a:srgbClr val="FF0000"/>
                </a:solidFill>
              </a:rPr>
              <a:t>growth</a:t>
            </a:r>
            <a:r>
              <a:rPr lang="hu-HU" b="1" dirty="0">
                <a:solidFill>
                  <a:srgbClr val="FF0000"/>
                </a:solidFill>
              </a:rPr>
              <a:t>.</a:t>
            </a:r>
          </a:p>
          <a:p>
            <a:pPr algn="just"/>
            <a:r>
              <a:rPr lang="hu-HU" dirty="0" err="1">
                <a:solidFill>
                  <a:schemeClr val="tx1"/>
                </a:solidFill>
              </a:rPr>
              <a:t>Supporting</a:t>
            </a:r>
            <a:r>
              <a:rPr lang="hu-HU" dirty="0">
                <a:solidFill>
                  <a:schemeClr val="tx1"/>
                </a:solidFill>
              </a:rPr>
              <a:t> </a:t>
            </a:r>
            <a:r>
              <a:rPr lang="hu-HU" dirty="0" err="1">
                <a:solidFill>
                  <a:schemeClr val="tx1"/>
                </a:solidFill>
              </a:rPr>
              <a:t>countries</a:t>
            </a:r>
            <a:r>
              <a:rPr lang="hu-HU" dirty="0">
                <a:solidFill>
                  <a:schemeClr val="tx1"/>
                </a:solidFill>
              </a:rPr>
              <a:t> in </a:t>
            </a:r>
            <a:r>
              <a:rPr lang="hu-HU" dirty="0" err="1">
                <a:solidFill>
                  <a:schemeClr val="tx1"/>
                </a:solidFill>
              </a:rPr>
              <a:t>developing</a:t>
            </a:r>
            <a:r>
              <a:rPr lang="hu-HU" dirty="0">
                <a:solidFill>
                  <a:schemeClr val="tx1"/>
                </a:solidFill>
              </a:rPr>
              <a:t> </a:t>
            </a:r>
            <a:r>
              <a:rPr lang="hu-HU" dirty="0" err="1">
                <a:solidFill>
                  <a:schemeClr val="tx1"/>
                </a:solidFill>
              </a:rPr>
              <a:t>pathways</a:t>
            </a:r>
            <a:r>
              <a:rPr lang="hu-HU" dirty="0">
                <a:solidFill>
                  <a:schemeClr val="tx1"/>
                </a:solidFill>
              </a:rPr>
              <a:t> </a:t>
            </a:r>
            <a:r>
              <a:rPr lang="hu-HU" dirty="0" err="1">
                <a:solidFill>
                  <a:schemeClr val="tx1"/>
                </a:solidFill>
              </a:rPr>
              <a:t>for</a:t>
            </a:r>
            <a:r>
              <a:rPr lang="hu-HU" dirty="0">
                <a:solidFill>
                  <a:schemeClr val="tx1"/>
                </a:solidFill>
              </a:rPr>
              <a:t> </a:t>
            </a:r>
            <a:r>
              <a:rPr lang="hu-HU" b="1" dirty="0" err="1">
                <a:solidFill>
                  <a:srgbClr val="FF0000"/>
                </a:solidFill>
              </a:rPr>
              <a:t>climate</a:t>
            </a:r>
            <a:r>
              <a:rPr lang="hu-HU" b="1" dirty="0">
                <a:solidFill>
                  <a:srgbClr val="FF0000"/>
                </a:solidFill>
              </a:rPr>
              <a:t> </a:t>
            </a:r>
            <a:r>
              <a:rPr lang="hu-HU" b="1" dirty="0" err="1">
                <a:solidFill>
                  <a:srgbClr val="FF0000"/>
                </a:solidFill>
              </a:rPr>
              <a:t>conscious</a:t>
            </a:r>
            <a:r>
              <a:rPr lang="hu-HU" b="1" dirty="0">
                <a:solidFill>
                  <a:srgbClr val="FF0000"/>
                </a:solidFill>
              </a:rPr>
              <a:t> </a:t>
            </a:r>
            <a:r>
              <a:rPr lang="hu-HU" b="1" dirty="0" err="1">
                <a:solidFill>
                  <a:srgbClr val="FF0000"/>
                </a:solidFill>
              </a:rPr>
              <a:t>rural</a:t>
            </a:r>
            <a:r>
              <a:rPr lang="hu-HU" b="1" dirty="0">
                <a:solidFill>
                  <a:srgbClr val="FF0000"/>
                </a:solidFill>
              </a:rPr>
              <a:t> </a:t>
            </a:r>
            <a:r>
              <a:rPr lang="hu-HU" b="1" dirty="0" err="1">
                <a:solidFill>
                  <a:srgbClr val="FF0000"/>
                </a:solidFill>
              </a:rPr>
              <a:t>economic</a:t>
            </a:r>
            <a:r>
              <a:rPr lang="hu-HU" b="1" dirty="0">
                <a:solidFill>
                  <a:srgbClr val="FF0000"/>
                </a:solidFill>
              </a:rPr>
              <a:t> </a:t>
            </a:r>
            <a:r>
              <a:rPr lang="hu-HU" b="1" dirty="0" err="1">
                <a:solidFill>
                  <a:srgbClr val="FF0000"/>
                </a:solidFill>
              </a:rPr>
              <a:t>development</a:t>
            </a:r>
            <a:r>
              <a:rPr lang="hu-HU" b="1" dirty="0">
                <a:solidFill>
                  <a:srgbClr val="FF0000"/>
                </a:solidFill>
              </a:rPr>
              <a:t> </a:t>
            </a:r>
            <a:r>
              <a:rPr lang="hu-HU" dirty="0" err="1">
                <a:solidFill>
                  <a:schemeClr val="tx1"/>
                </a:solidFill>
              </a:rPr>
              <a:t>will</a:t>
            </a:r>
            <a:r>
              <a:rPr lang="hu-HU" dirty="0">
                <a:solidFill>
                  <a:schemeClr val="tx1"/>
                </a:solidFill>
              </a:rPr>
              <a:t> be </a:t>
            </a:r>
            <a:r>
              <a:rPr lang="hu-HU" dirty="0" err="1">
                <a:solidFill>
                  <a:schemeClr val="tx1"/>
                </a:solidFill>
              </a:rPr>
              <a:t>key</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recovery</a:t>
            </a:r>
            <a:r>
              <a:rPr lang="hu-HU" dirty="0">
                <a:solidFill>
                  <a:schemeClr val="tx1"/>
                </a:solidFill>
              </a:rPr>
              <a:t> of COVID-19.</a:t>
            </a:r>
          </a:p>
          <a:p>
            <a:pPr algn="just"/>
            <a:r>
              <a:rPr lang="hu-HU" b="1" dirty="0" err="1">
                <a:solidFill>
                  <a:srgbClr val="FF0000"/>
                </a:solidFill>
              </a:rPr>
              <a:t>Mobilize</a:t>
            </a:r>
            <a:r>
              <a:rPr lang="hu-HU" b="1" dirty="0">
                <a:solidFill>
                  <a:srgbClr val="FF0000"/>
                </a:solidFill>
              </a:rPr>
              <a:t> and </a:t>
            </a:r>
            <a:r>
              <a:rPr lang="hu-HU" b="1" dirty="0" err="1">
                <a:solidFill>
                  <a:srgbClr val="FF0000"/>
                </a:solidFill>
              </a:rPr>
              <a:t>strengthen</a:t>
            </a:r>
            <a:r>
              <a:rPr lang="hu-HU" b="1" dirty="0">
                <a:solidFill>
                  <a:srgbClr val="FF0000"/>
                </a:solidFill>
              </a:rPr>
              <a:t> local </a:t>
            </a:r>
            <a:r>
              <a:rPr lang="hu-HU" b="1" dirty="0" err="1">
                <a:solidFill>
                  <a:srgbClr val="FF0000"/>
                </a:solidFill>
              </a:rPr>
              <a:t>networks</a:t>
            </a:r>
            <a:r>
              <a:rPr lang="hu-HU" b="1" dirty="0">
                <a:solidFill>
                  <a:srgbClr val="FF0000"/>
                </a:solidFill>
              </a:rPr>
              <a:t>, </a:t>
            </a:r>
            <a:r>
              <a:rPr lang="hu-HU" b="1" dirty="0" err="1">
                <a:solidFill>
                  <a:srgbClr val="FF0000"/>
                </a:solidFill>
              </a:rPr>
              <a:t>cooperatives</a:t>
            </a:r>
            <a:r>
              <a:rPr lang="hu-HU" b="1" dirty="0">
                <a:solidFill>
                  <a:srgbClr val="FF0000"/>
                </a:solidFill>
              </a:rPr>
              <a:t> </a:t>
            </a:r>
            <a:r>
              <a:rPr lang="hu-HU" dirty="0" err="1">
                <a:solidFill>
                  <a:schemeClr val="tx1"/>
                </a:solidFill>
              </a:rPr>
              <a:t>to</a:t>
            </a:r>
            <a:r>
              <a:rPr lang="hu-HU" dirty="0">
                <a:solidFill>
                  <a:schemeClr val="tx1"/>
                </a:solidFill>
              </a:rPr>
              <a:t> </a:t>
            </a:r>
            <a:r>
              <a:rPr lang="hu-HU" dirty="0" err="1">
                <a:solidFill>
                  <a:schemeClr val="tx1"/>
                </a:solidFill>
              </a:rPr>
              <a:t>face</a:t>
            </a:r>
            <a:r>
              <a:rPr lang="hu-HU" dirty="0">
                <a:solidFill>
                  <a:schemeClr val="tx1"/>
                </a:solidFill>
              </a:rPr>
              <a:t> </a:t>
            </a:r>
            <a:r>
              <a:rPr lang="hu-HU" dirty="0" err="1">
                <a:solidFill>
                  <a:schemeClr val="tx1"/>
                </a:solidFill>
              </a:rPr>
              <a:t>future</a:t>
            </a:r>
            <a:r>
              <a:rPr lang="hu-HU" dirty="0">
                <a:solidFill>
                  <a:schemeClr val="tx1"/>
                </a:solidFill>
              </a:rPr>
              <a:t> </a:t>
            </a:r>
            <a:r>
              <a:rPr lang="hu-HU" dirty="0" err="1">
                <a:solidFill>
                  <a:schemeClr val="tx1"/>
                </a:solidFill>
              </a:rPr>
              <a:t>shocks</a:t>
            </a:r>
            <a:endParaRPr lang="hu-HU" dirty="0">
              <a:solidFill>
                <a:schemeClr val="tx1"/>
              </a:solidFill>
            </a:endParaRPr>
          </a:p>
        </p:txBody>
      </p:sp>
    </p:spTree>
    <p:extLst>
      <p:ext uri="{BB962C8B-B14F-4D97-AF65-F5344CB8AC3E}">
        <p14:creationId xmlns:p14="http://schemas.microsoft.com/office/powerpoint/2010/main" val="2279769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48640" y="933651"/>
            <a:ext cx="10009490" cy="5342021"/>
          </a:xfrm>
        </p:spPr>
        <p:txBody>
          <a:bodyPr>
            <a:normAutofit fontScale="90000"/>
          </a:bodyPr>
          <a:lstStyle/>
          <a:p>
            <a:pPr algn="ctr"/>
            <a:r>
              <a:rPr lang="hu-HU" b="1" dirty="0" err="1">
                <a:solidFill>
                  <a:srgbClr val="FF0000"/>
                </a:solidFill>
              </a:rPr>
              <a:t>There</a:t>
            </a:r>
            <a:r>
              <a:rPr lang="hu-HU" b="1" dirty="0">
                <a:solidFill>
                  <a:srgbClr val="FF0000"/>
                </a:solidFill>
              </a:rPr>
              <a:t> is no </a:t>
            </a:r>
            <a:r>
              <a:rPr lang="hu-HU" b="1" dirty="0" err="1">
                <a:solidFill>
                  <a:srgbClr val="FF0000"/>
                </a:solidFill>
              </a:rPr>
              <a:t>one-size-fits-all</a:t>
            </a:r>
            <a:r>
              <a:rPr lang="hu-HU" b="1" dirty="0">
                <a:solidFill>
                  <a:srgbClr val="FF0000"/>
                </a:solidFill>
              </a:rPr>
              <a:t> </a:t>
            </a:r>
            <a:r>
              <a:rPr lang="hu-HU" b="1" dirty="0" err="1">
                <a:solidFill>
                  <a:srgbClr val="FF0000"/>
                </a:solidFill>
              </a:rPr>
              <a:t>solution</a:t>
            </a:r>
            <a:r>
              <a:rPr lang="hu-HU" b="1" dirty="0">
                <a:solidFill>
                  <a:srgbClr val="FF0000"/>
                </a:solidFill>
              </a:rPr>
              <a:t>...</a:t>
            </a:r>
            <a:br>
              <a:rPr lang="hu-HU" b="1" dirty="0">
                <a:solidFill>
                  <a:srgbClr val="FF0000"/>
                </a:solidFill>
              </a:rPr>
            </a:br>
            <a:br>
              <a:rPr lang="hu-HU" dirty="0">
                <a:solidFill>
                  <a:schemeClr val="accent1">
                    <a:lumMod val="75000"/>
                  </a:schemeClr>
                </a:solidFill>
              </a:rPr>
            </a:br>
            <a:br>
              <a:rPr lang="hu-HU" dirty="0">
                <a:solidFill>
                  <a:schemeClr val="accent1">
                    <a:lumMod val="75000"/>
                  </a:schemeClr>
                </a:solidFill>
              </a:rPr>
            </a:br>
            <a:r>
              <a:rPr lang="hu-HU" dirty="0">
                <a:solidFill>
                  <a:schemeClr val="accent1">
                    <a:lumMod val="75000"/>
                  </a:schemeClr>
                </a:solidFill>
              </a:rPr>
              <a:t>- </a:t>
            </a:r>
            <a:r>
              <a:rPr lang="hu-HU" dirty="0" err="1">
                <a:solidFill>
                  <a:schemeClr val="accent1">
                    <a:lumMod val="75000"/>
                  </a:schemeClr>
                </a:solidFill>
              </a:rPr>
              <a:t>Development</a:t>
            </a:r>
            <a:r>
              <a:rPr lang="hu-HU" dirty="0">
                <a:solidFill>
                  <a:schemeClr val="accent1">
                    <a:lumMod val="75000"/>
                  </a:schemeClr>
                </a:solidFill>
              </a:rPr>
              <a:t> </a:t>
            </a:r>
            <a:r>
              <a:rPr lang="hu-HU" dirty="0" err="1">
                <a:solidFill>
                  <a:schemeClr val="accent1">
                    <a:lumMod val="75000"/>
                  </a:schemeClr>
                </a:solidFill>
              </a:rPr>
              <a:t>strategies</a:t>
            </a:r>
            <a:r>
              <a:rPr lang="hu-HU" dirty="0">
                <a:solidFill>
                  <a:schemeClr val="accent1">
                    <a:lumMod val="75000"/>
                  </a:schemeClr>
                </a:solidFill>
              </a:rPr>
              <a:t> </a:t>
            </a:r>
            <a:r>
              <a:rPr lang="hu-HU" dirty="0" err="1">
                <a:solidFill>
                  <a:schemeClr val="accent1">
                    <a:lumMod val="75000"/>
                  </a:schemeClr>
                </a:solidFill>
              </a:rPr>
              <a:t>based</a:t>
            </a:r>
            <a:r>
              <a:rPr lang="hu-HU" dirty="0">
                <a:solidFill>
                  <a:schemeClr val="accent1">
                    <a:lumMod val="75000"/>
                  </a:schemeClr>
                </a:solidFill>
              </a:rPr>
              <a:t> </a:t>
            </a:r>
            <a:r>
              <a:rPr lang="hu-HU" dirty="0" err="1">
                <a:solidFill>
                  <a:schemeClr val="accent1">
                    <a:lumMod val="75000"/>
                  </a:schemeClr>
                </a:solidFill>
              </a:rPr>
              <a:t>on</a:t>
            </a:r>
            <a:r>
              <a:rPr lang="hu-HU" dirty="0">
                <a:solidFill>
                  <a:schemeClr val="accent1">
                    <a:lumMod val="75000"/>
                  </a:schemeClr>
                </a:solidFill>
              </a:rPr>
              <a:t> </a:t>
            </a:r>
            <a:r>
              <a:rPr lang="hu-HU" dirty="0" err="1">
                <a:solidFill>
                  <a:schemeClr val="accent1">
                    <a:lumMod val="75000"/>
                  </a:schemeClr>
                </a:solidFill>
              </a:rPr>
              <a:t>endogenous</a:t>
            </a:r>
            <a:r>
              <a:rPr lang="hu-HU" dirty="0">
                <a:solidFill>
                  <a:schemeClr val="accent1">
                    <a:lumMod val="75000"/>
                  </a:schemeClr>
                </a:solidFill>
              </a:rPr>
              <a:t>, local </a:t>
            </a:r>
            <a:r>
              <a:rPr lang="hu-HU" dirty="0" err="1">
                <a:solidFill>
                  <a:schemeClr val="accent1">
                    <a:lumMod val="75000"/>
                  </a:schemeClr>
                </a:solidFill>
              </a:rPr>
              <a:t>values</a:t>
            </a:r>
            <a:r>
              <a:rPr lang="hu-HU" dirty="0">
                <a:solidFill>
                  <a:schemeClr val="accent1">
                    <a:lumMod val="75000"/>
                  </a:schemeClr>
                </a:solidFill>
              </a:rPr>
              <a:t> and </a:t>
            </a:r>
            <a:r>
              <a:rPr lang="hu-HU" dirty="0" err="1">
                <a:solidFill>
                  <a:schemeClr val="accent1">
                    <a:lumMod val="75000"/>
                  </a:schemeClr>
                </a:solidFill>
              </a:rPr>
              <a:t>conditions</a:t>
            </a:r>
            <a:r>
              <a:rPr lang="hu-HU" dirty="0">
                <a:solidFill>
                  <a:schemeClr val="accent1">
                    <a:lumMod val="75000"/>
                  </a:schemeClr>
                </a:solidFill>
              </a:rPr>
              <a:t> </a:t>
            </a:r>
            <a:r>
              <a:rPr lang="hu-HU" dirty="0" err="1">
                <a:solidFill>
                  <a:schemeClr val="accent1">
                    <a:lumMod val="75000"/>
                  </a:schemeClr>
                </a:solidFill>
              </a:rPr>
              <a:t>are</a:t>
            </a:r>
            <a:r>
              <a:rPr lang="hu-HU" dirty="0">
                <a:solidFill>
                  <a:schemeClr val="accent1">
                    <a:lumMod val="75000"/>
                  </a:schemeClr>
                </a:solidFill>
              </a:rPr>
              <a:t> </a:t>
            </a:r>
            <a:r>
              <a:rPr lang="hu-HU" dirty="0" err="1">
                <a:solidFill>
                  <a:schemeClr val="accent1">
                    <a:lumMod val="75000"/>
                  </a:schemeClr>
                </a:solidFill>
              </a:rPr>
              <a:t>needed</a:t>
            </a:r>
            <a:br>
              <a:rPr lang="hu-HU" dirty="0">
                <a:solidFill>
                  <a:schemeClr val="accent1">
                    <a:lumMod val="75000"/>
                  </a:schemeClr>
                </a:solidFill>
              </a:rPr>
            </a:br>
            <a:r>
              <a:rPr lang="hu-HU" dirty="0">
                <a:solidFill>
                  <a:schemeClr val="accent1">
                    <a:lumMod val="75000"/>
                  </a:schemeClr>
                </a:solidFill>
              </a:rPr>
              <a:t>- The </a:t>
            </a:r>
            <a:r>
              <a:rPr lang="hu-HU" dirty="0" err="1">
                <a:solidFill>
                  <a:schemeClr val="accent1">
                    <a:lumMod val="75000"/>
                  </a:schemeClr>
                </a:solidFill>
              </a:rPr>
              <a:t>development</a:t>
            </a:r>
            <a:r>
              <a:rPr lang="hu-HU" dirty="0">
                <a:solidFill>
                  <a:schemeClr val="accent1">
                    <a:lumMod val="75000"/>
                  </a:schemeClr>
                </a:solidFill>
              </a:rPr>
              <a:t> </a:t>
            </a:r>
            <a:r>
              <a:rPr lang="hu-HU" dirty="0" err="1">
                <a:solidFill>
                  <a:schemeClr val="accent1">
                    <a:lumMod val="75000"/>
                  </a:schemeClr>
                </a:solidFill>
              </a:rPr>
              <a:t>paths</a:t>
            </a:r>
            <a:r>
              <a:rPr lang="hu-HU" dirty="0">
                <a:solidFill>
                  <a:schemeClr val="accent1">
                    <a:lumMod val="75000"/>
                  </a:schemeClr>
                </a:solidFill>
              </a:rPr>
              <a:t> of </a:t>
            </a:r>
            <a:r>
              <a:rPr lang="hu-HU" dirty="0" err="1">
                <a:solidFill>
                  <a:schemeClr val="accent1">
                    <a:lumMod val="75000"/>
                  </a:schemeClr>
                </a:solidFill>
              </a:rPr>
              <a:t>regions</a:t>
            </a:r>
            <a:r>
              <a:rPr lang="hu-HU" dirty="0">
                <a:solidFill>
                  <a:schemeClr val="accent1">
                    <a:lumMod val="75000"/>
                  </a:schemeClr>
                </a:solidFill>
              </a:rPr>
              <a:t> </a:t>
            </a:r>
            <a:r>
              <a:rPr lang="hu-HU" dirty="0" err="1">
                <a:solidFill>
                  <a:schemeClr val="accent1">
                    <a:lumMod val="75000"/>
                  </a:schemeClr>
                </a:solidFill>
              </a:rPr>
              <a:t>are</a:t>
            </a:r>
            <a:r>
              <a:rPr lang="hu-HU" dirty="0">
                <a:solidFill>
                  <a:schemeClr val="accent1">
                    <a:lumMod val="75000"/>
                  </a:schemeClr>
                </a:solidFill>
              </a:rPr>
              <a:t> </a:t>
            </a:r>
            <a:r>
              <a:rPr lang="hu-HU" dirty="0" err="1">
                <a:solidFill>
                  <a:schemeClr val="accent1">
                    <a:lumMod val="75000"/>
                  </a:schemeClr>
                </a:solidFill>
              </a:rPr>
              <a:t>open</a:t>
            </a:r>
            <a:r>
              <a:rPr lang="hu-HU" dirty="0">
                <a:solidFill>
                  <a:schemeClr val="accent1">
                    <a:lumMod val="75000"/>
                  </a:schemeClr>
                </a:solidFill>
              </a:rPr>
              <a:t>-ended (</a:t>
            </a:r>
            <a:r>
              <a:rPr lang="hu-HU" dirty="0" err="1">
                <a:solidFill>
                  <a:schemeClr val="accent1">
                    <a:lumMod val="75000"/>
                  </a:schemeClr>
                </a:solidFill>
              </a:rPr>
              <a:t>there</a:t>
            </a:r>
            <a:r>
              <a:rPr lang="hu-HU" dirty="0">
                <a:solidFill>
                  <a:schemeClr val="accent1">
                    <a:lumMod val="75000"/>
                  </a:schemeClr>
                </a:solidFill>
              </a:rPr>
              <a:t> is no maximum </a:t>
            </a:r>
            <a:r>
              <a:rPr lang="hu-HU" dirty="0" err="1">
                <a:solidFill>
                  <a:schemeClr val="accent1">
                    <a:lumMod val="75000"/>
                  </a:schemeClr>
                </a:solidFill>
              </a:rPr>
              <a:t>level</a:t>
            </a:r>
            <a:r>
              <a:rPr lang="hu-HU" dirty="0">
                <a:solidFill>
                  <a:schemeClr val="accent1">
                    <a:lumMod val="75000"/>
                  </a:schemeClr>
                </a:solidFill>
              </a:rPr>
              <a:t> of </a:t>
            </a:r>
            <a:r>
              <a:rPr lang="hu-HU" dirty="0" err="1">
                <a:solidFill>
                  <a:schemeClr val="accent1">
                    <a:lumMod val="75000"/>
                  </a:schemeClr>
                </a:solidFill>
              </a:rPr>
              <a:t>development</a:t>
            </a:r>
            <a:r>
              <a:rPr lang="hu-HU" dirty="0">
                <a:solidFill>
                  <a:schemeClr val="accent1">
                    <a:lumMod val="75000"/>
                  </a:schemeClr>
                </a:solidFill>
              </a:rPr>
              <a:t>)</a:t>
            </a:r>
            <a:br>
              <a:rPr lang="hu-HU" dirty="0">
                <a:solidFill>
                  <a:schemeClr val="accent1">
                    <a:lumMod val="75000"/>
                  </a:schemeClr>
                </a:solidFill>
              </a:rPr>
            </a:br>
            <a:r>
              <a:rPr lang="hu-HU" dirty="0">
                <a:solidFill>
                  <a:schemeClr val="accent1">
                    <a:lumMod val="75000"/>
                  </a:schemeClr>
                </a:solidFill>
              </a:rPr>
              <a:t>- </a:t>
            </a:r>
            <a:r>
              <a:rPr lang="hu-HU" dirty="0" err="1">
                <a:solidFill>
                  <a:schemeClr val="accent1">
                    <a:lumMod val="75000"/>
                  </a:schemeClr>
                </a:solidFill>
              </a:rPr>
              <a:t>Regions</a:t>
            </a:r>
            <a:r>
              <a:rPr lang="hu-HU" dirty="0">
                <a:solidFill>
                  <a:schemeClr val="accent1">
                    <a:lumMod val="75000"/>
                  </a:schemeClr>
                </a:solidFill>
              </a:rPr>
              <a:t> </a:t>
            </a:r>
            <a:r>
              <a:rPr lang="hu-HU" dirty="0" err="1">
                <a:solidFill>
                  <a:schemeClr val="accent1">
                    <a:lumMod val="75000"/>
                  </a:schemeClr>
                </a:solidFill>
              </a:rPr>
              <a:t>can</a:t>
            </a:r>
            <a:r>
              <a:rPr lang="hu-HU" dirty="0">
                <a:solidFill>
                  <a:schemeClr val="accent1">
                    <a:lumMod val="75000"/>
                  </a:schemeClr>
                </a:solidFill>
              </a:rPr>
              <a:t> </a:t>
            </a:r>
            <a:r>
              <a:rPr lang="hu-HU" dirty="0" err="1">
                <a:solidFill>
                  <a:schemeClr val="accent1">
                    <a:lumMod val="75000"/>
                  </a:schemeClr>
                </a:solidFill>
              </a:rPr>
              <a:t>develop</a:t>
            </a:r>
            <a:r>
              <a:rPr lang="hu-HU" dirty="0">
                <a:solidFill>
                  <a:schemeClr val="accent1">
                    <a:lumMod val="75000"/>
                  </a:schemeClr>
                </a:solidFill>
              </a:rPr>
              <a:t> parallel (</a:t>
            </a:r>
            <a:r>
              <a:rPr lang="hu-HU" dirty="0" err="1">
                <a:solidFill>
                  <a:schemeClr val="accent1">
                    <a:lumMod val="75000"/>
                  </a:schemeClr>
                </a:solidFill>
              </a:rPr>
              <a:t>if</a:t>
            </a:r>
            <a:r>
              <a:rPr lang="hu-HU" dirty="0">
                <a:solidFill>
                  <a:schemeClr val="accent1">
                    <a:lumMod val="75000"/>
                  </a:schemeClr>
                </a:solidFill>
              </a:rPr>
              <a:t> </a:t>
            </a:r>
            <a:r>
              <a:rPr lang="hu-HU" dirty="0" err="1">
                <a:solidFill>
                  <a:schemeClr val="accent1">
                    <a:lumMod val="75000"/>
                  </a:schemeClr>
                </a:solidFill>
              </a:rPr>
              <a:t>one</a:t>
            </a:r>
            <a:r>
              <a:rPr lang="hu-HU" dirty="0">
                <a:solidFill>
                  <a:schemeClr val="accent1">
                    <a:lumMod val="75000"/>
                  </a:schemeClr>
                </a:solidFill>
              </a:rPr>
              <a:t> </a:t>
            </a:r>
            <a:r>
              <a:rPr lang="hu-HU" dirty="0" err="1">
                <a:solidFill>
                  <a:schemeClr val="accent1">
                    <a:lumMod val="75000"/>
                  </a:schemeClr>
                </a:solidFill>
              </a:rPr>
              <a:t>region</a:t>
            </a:r>
            <a:r>
              <a:rPr lang="hu-HU" dirty="0">
                <a:solidFill>
                  <a:schemeClr val="accent1">
                    <a:lumMod val="75000"/>
                  </a:schemeClr>
                </a:solidFill>
              </a:rPr>
              <a:t> </a:t>
            </a:r>
            <a:r>
              <a:rPr lang="hu-HU" dirty="0" err="1">
                <a:solidFill>
                  <a:schemeClr val="accent1">
                    <a:lumMod val="75000"/>
                  </a:schemeClr>
                </a:solidFill>
              </a:rPr>
              <a:t>develops</a:t>
            </a:r>
            <a:r>
              <a:rPr lang="hu-HU" dirty="0">
                <a:solidFill>
                  <a:schemeClr val="accent1">
                    <a:lumMod val="75000"/>
                  </a:schemeClr>
                </a:solidFill>
              </a:rPr>
              <a:t>, it </a:t>
            </a:r>
            <a:r>
              <a:rPr lang="hu-HU" dirty="0" err="1">
                <a:solidFill>
                  <a:schemeClr val="accent1">
                    <a:lumMod val="75000"/>
                  </a:schemeClr>
                </a:solidFill>
              </a:rPr>
              <a:t>does</a:t>
            </a:r>
            <a:r>
              <a:rPr lang="hu-HU" dirty="0">
                <a:solidFill>
                  <a:schemeClr val="accent1">
                    <a:lumMod val="75000"/>
                  </a:schemeClr>
                </a:solidFill>
              </a:rPr>
              <a:t> </a:t>
            </a:r>
            <a:r>
              <a:rPr lang="hu-HU" dirty="0" err="1">
                <a:solidFill>
                  <a:schemeClr val="accent1">
                    <a:lumMod val="75000"/>
                  </a:schemeClr>
                </a:solidFill>
              </a:rPr>
              <a:t>not</a:t>
            </a:r>
            <a:r>
              <a:rPr lang="hu-HU" dirty="0">
                <a:solidFill>
                  <a:schemeClr val="accent1">
                    <a:lumMod val="75000"/>
                  </a:schemeClr>
                </a:solidFill>
              </a:rPr>
              <a:t> </a:t>
            </a:r>
            <a:r>
              <a:rPr lang="hu-HU" dirty="0" err="1">
                <a:solidFill>
                  <a:schemeClr val="accent1">
                    <a:lumMod val="75000"/>
                  </a:schemeClr>
                </a:solidFill>
              </a:rPr>
              <a:t>automatically</a:t>
            </a:r>
            <a:r>
              <a:rPr lang="hu-HU" dirty="0">
                <a:solidFill>
                  <a:schemeClr val="accent1">
                    <a:lumMod val="75000"/>
                  </a:schemeClr>
                </a:solidFill>
              </a:rPr>
              <a:t> </a:t>
            </a:r>
            <a:r>
              <a:rPr lang="hu-HU" dirty="0" err="1">
                <a:solidFill>
                  <a:schemeClr val="accent1">
                    <a:lumMod val="75000"/>
                  </a:schemeClr>
                </a:solidFill>
              </a:rPr>
              <a:t>prevent</a:t>
            </a:r>
            <a:r>
              <a:rPr lang="hu-HU" dirty="0">
                <a:solidFill>
                  <a:schemeClr val="accent1">
                    <a:lumMod val="75000"/>
                  </a:schemeClr>
                </a:solidFill>
              </a:rPr>
              <a:t> </a:t>
            </a:r>
            <a:r>
              <a:rPr lang="hu-HU" dirty="0" err="1">
                <a:solidFill>
                  <a:schemeClr val="accent1">
                    <a:lumMod val="75000"/>
                  </a:schemeClr>
                </a:solidFill>
              </a:rPr>
              <a:t>other</a:t>
            </a:r>
            <a:r>
              <a:rPr lang="hu-HU" dirty="0">
                <a:solidFill>
                  <a:schemeClr val="accent1">
                    <a:lumMod val="75000"/>
                  </a:schemeClr>
                </a:solidFill>
              </a:rPr>
              <a:t> </a:t>
            </a:r>
            <a:r>
              <a:rPr lang="hu-HU" dirty="0" err="1">
                <a:solidFill>
                  <a:schemeClr val="accent1">
                    <a:lumMod val="75000"/>
                  </a:schemeClr>
                </a:solidFill>
              </a:rPr>
              <a:t>regions</a:t>
            </a:r>
            <a:r>
              <a:rPr lang="hu-HU" dirty="0">
                <a:solidFill>
                  <a:schemeClr val="accent1">
                    <a:lumMod val="75000"/>
                  </a:schemeClr>
                </a:solidFill>
              </a:rPr>
              <a:t> </a:t>
            </a:r>
            <a:r>
              <a:rPr lang="hu-HU" dirty="0" err="1">
                <a:solidFill>
                  <a:schemeClr val="accent1">
                    <a:lumMod val="75000"/>
                  </a:schemeClr>
                </a:solidFill>
              </a:rPr>
              <a:t>from</a:t>
            </a:r>
            <a:r>
              <a:rPr lang="hu-HU" dirty="0">
                <a:solidFill>
                  <a:schemeClr val="accent1">
                    <a:lumMod val="75000"/>
                  </a:schemeClr>
                </a:solidFill>
              </a:rPr>
              <a:t> </a:t>
            </a:r>
            <a:r>
              <a:rPr lang="hu-HU" dirty="0" err="1">
                <a:solidFill>
                  <a:schemeClr val="accent1">
                    <a:lumMod val="75000"/>
                  </a:schemeClr>
                </a:solidFill>
              </a:rPr>
              <a:t>development</a:t>
            </a:r>
            <a:r>
              <a:rPr lang="hu-HU" dirty="0">
                <a:solidFill>
                  <a:schemeClr val="accent1">
                    <a:lumMod val="75000"/>
                  </a:schemeClr>
                </a:solidFill>
              </a:rPr>
              <a:t>)</a:t>
            </a:r>
          </a:p>
        </p:txBody>
      </p:sp>
      <p:sp>
        <p:nvSpPr>
          <p:cNvPr id="3" name="Lefelé nyíl 2"/>
          <p:cNvSpPr/>
          <p:nvPr/>
        </p:nvSpPr>
        <p:spPr>
          <a:xfrm>
            <a:off x="5650031" y="1896177"/>
            <a:ext cx="683393" cy="519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388242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solidFill>
                  <a:schemeClr val="accent1">
                    <a:lumMod val="75000"/>
                  </a:schemeClr>
                </a:solidFill>
              </a:rPr>
              <a:t>Endogenous</a:t>
            </a:r>
            <a:r>
              <a:rPr lang="hu-HU" b="1" dirty="0">
                <a:solidFill>
                  <a:schemeClr val="accent1">
                    <a:lumMod val="75000"/>
                  </a:schemeClr>
                </a:solidFill>
              </a:rPr>
              <a:t> </a:t>
            </a:r>
            <a:r>
              <a:rPr lang="hu-HU" b="1" dirty="0" err="1">
                <a:solidFill>
                  <a:schemeClr val="accent1">
                    <a:lumMod val="75000"/>
                  </a:schemeClr>
                </a:solidFill>
              </a:rPr>
              <a:t>development</a:t>
            </a:r>
            <a:r>
              <a:rPr lang="hu-HU" b="1" dirty="0">
                <a:solidFill>
                  <a:schemeClr val="accent1">
                    <a:lumMod val="75000"/>
                  </a:schemeClr>
                </a:solidFill>
              </a:rPr>
              <a:t> </a:t>
            </a:r>
            <a:r>
              <a:rPr lang="hu-HU" b="1" dirty="0" err="1">
                <a:solidFill>
                  <a:schemeClr val="accent1">
                    <a:lumMod val="75000"/>
                  </a:schemeClr>
                </a:solidFill>
              </a:rPr>
              <a:t>includes</a:t>
            </a:r>
            <a:endParaRPr lang="hu-HU" b="1" dirty="0">
              <a:solidFill>
                <a:schemeClr val="accent1">
                  <a:lumMod val="75000"/>
                </a:schemeClr>
              </a:solidFill>
            </a:endParaRPr>
          </a:p>
        </p:txBody>
      </p:sp>
      <p:sp>
        <p:nvSpPr>
          <p:cNvPr id="3" name="Tartalom helye 2"/>
          <p:cNvSpPr>
            <a:spLocks noGrp="1"/>
          </p:cNvSpPr>
          <p:nvPr>
            <p:ph idx="1"/>
          </p:nvPr>
        </p:nvSpPr>
        <p:spPr>
          <a:xfrm>
            <a:off x="365759" y="1690688"/>
            <a:ext cx="10266799" cy="4825615"/>
          </a:xfrm>
        </p:spPr>
        <p:txBody>
          <a:bodyPr>
            <a:normAutofit/>
          </a:bodyPr>
          <a:lstStyle/>
          <a:p>
            <a:pPr algn="just"/>
            <a:r>
              <a:rPr lang="hu-HU" dirty="0">
                <a:solidFill>
                  <a:schemeClr val="tx1"/>
                </a:solidFill>
              </a:rPr>
              <a:t>a </a:t>
            </a:r>
            <a:r>
              <a:rPr lang="hu-HU" dirty="0" err="1">
                <a:solidFill>
                  <a:schemeClr val="tx1"/>
                </a:solidFill>
              </a:rPr>
              <a:t>territorial</a:t>
            </a:r>
            <a:r>
              <a:rPr lang="hu-HU" dirty="0">
                <a:solidFill>
                  <a:schemeClr val="tx1"/>
                </a:solidFill>
              </a:rPr>
              <a:t> and </a:t>
            </a:r>
            <a:r>
              <a:rPr lang="hu-HU" dirty="0" err="1">
                <a:solidFill>
                  <a:schemeClr val="tx1"/>
                </a:solidFill>
              </a:rPr>
              <a:t>integrated</a:t>
            </a:r>
            <a:r>
              <a:rPr lang="hu-HU" dirty="0">
                <a:solidFill>
                  <a:schemeClr val="tx1"/>
                </a:solidFill>
              </a:rPr>
              <a:t> </a:t>
            </a:r>
            <a:r>
              <a:rPr lang="en-US" dirty="0">
                <a:solidFill>
                  <a:schemeClr val="tx1"/>
                </a:solidFill>
              </a:rPr>
              <a:t>focus; </a:t>
            </a:r>
            <a:endParaRPr lang="hu-HU" dirty="0">
              <a:solidFill>
                <a:schemeClr val="tx1"/>
              </a:solidFill>
            </a:endParaRPr>
          </a:p>
          <a:p>
            <a:pPr algn="just"/>
            <a:r>
              <a:rPr lang="en-US" dirty="0">
                <a:solidFill>
                  <a:schemeClr val="tx1"/>
                </a:solidFill>
              </a:rPr>
              <a:t>the use of local resources; and</a:t>
            </a:r>
            <a:endParaRPr lang="hu-HU" dirty="0">
              <a:solidFill>
                <a:schemeClr val="tx1"/>
              </a:solidFill>
            </a:endParaRPr>
          </a:p>
          <a:p>
            <a:pPr algn="just"/>
            <a:r>
              <a:rPr lang="en-US" dirty="0">
                <a:solidFill>
                  <a:schemeClr val="tx1"/>
                </a:solidFill>
              </a:rPr>
              <a:t> local </a:t>
            </a:r>
            <a:r>
              <a:rPr lang="en-US" dirty="0" err="1">
                <a:solidFill>
                  <a:schemeClr val="tx1"/>
                </a:solidFill>
              </a:rPr>
              <a:t>contextualisation</a:t>
            </a:r>
            <a:r>
              <a:rPr lang="en-US" dirty="0">
                <a:solidFill>
                  <a:schemeClr val="tx1"/>
                </a:solidFill>
              </a:rPr>
              <a:t> through active public participation.</a:t>
            </a:r>
            <a:endParaRPr lang="hu-HU" dirty="0">
              <a:solidFill>
                <a:schemeClr val="tx1"/>
              </a:solidFill>
            </a:endParaRPr>
          </a:p>
          <a:p>
            <a:pPr algn="just"/>
            <a:endParaRPr lang="hu-HU" dirty="0">
              <a:solidFill>
                <a:schemeClr val="tx1"/>
              </a:solidFill>
            </a:endParaRPr>
          </a:p>
          <a:p>
            <a:pPr algn="just"/>
            <a:r>
              <a:rPr lang="hu-HU" dirty="0">
                <a:solidFill>
                  <a:schemeClr val="tx1"/>
                </a:solidFill>
              </a:rPr>
              <a:t>‘local </a:t>
            </a:r>
            <a:r>
              <a:rPr lang="en-US" dirty="0">
                <a:solidFill>
                  <a:schemeClr val="tx1"/>
                </a:solidFill>
              </a:rPr>
              <a:t>development produced mainly by local impulses and grounded largely on local resources’</a:t>
            </a:r>
            <a:endParaRPr lang="hu-HU" dirty="0">
              <a:solidFill>
                <a:schemeClr val="tx1"/>
              </a:solidFill>
            </a:endParaRPr>
          </a:p>
          <a:p>
            <a:pPr marL="0" indent="0" algn="just">
              <a:buNone/>
            </a:pPr>
            <a:endParaRPr lang="hu-HU" dirty="0">
              <a:solidFill>
                <a:schemeClr val="tx1"/>
              </a:solidFill>
            </a:endParaRPr>
          </a:p>
          <a:p>
            <a:pPr marL="0" indent="0" algn="just">
              <a:buNone/>
            </a:pPr>
            <a:r>
              <a:rPr lang="en-US" dirty="0">
                <a:solidFill>
                  <a:schemeClr val="tx1"/>
                </a:solidFill>
              </a:rPr>
              <a:t>Thereby, the rural perspective on endogenous development puts a higher emphasis on social aspects than other concepts of endogenous development. </a:t>
            </a:r>
            <a:endParaRPr lang="hu-HU" dirty="0">
              <a:solidFill>
                <a:schemeClr val="tx1"/>
              </a:solidFill>
            </a:endParaRPr>
          </a:p>
          <a:p>
            <a:pPr marL="0" indent="0" algn="just">
              <a:buNone/>
            </a:pPr>
            <a:endParaRPr lang="hu-HU" dirty="0">
              <a:solidFill>
                <a:schemeClr val="tx1"/>
              </a:solidFill>
            </a:endParaRPr>
          </a:p>
          <a:p>
            <a:pPr marL="0" indent="0" algn="just">
              <a:buNone/>
            </a:pPr>
            <a:r>
              <a:rPr lang="en-US" dirty="0">
                <a:solidFill>
                  <a:schemeClr val="tx1"/>
                </a:solidFill>
              </a:rPr>
              <a:t>Endogenous development draws attention to the distinction between local and external actors</a:t>
            </a:r>
            <a:r>
              <a:rPr lang="hu-HU" dirty="0">
                <a:solidFill>
                  <a:schemeClr val="tx1"/>
                </a:solidFill>
              </a:rPr>
              <a:t> </a:t>
            </a:r>
            <a:r>
              <a:rPr lang="en-US" dirty="0">
                <a:solidFill>
                  <a:schemeClr val="tx1"/>
                </a:solidFill>
              </a:rPr>
              <a:t>having </a:t>
            </a:r>
            <a:r>
              <a:rPr lang="en-US" i="1" dirty="0">
                <a:solidFill>
                  <a:schemeClr val="tx1"/>
                </a:solidFill>
              </a:rPr>
              <a:t>control </a:t>
            </a:r>
            <a:r>
              <a:rPr lang="en-US" dirty="0">
                <a:solidFill>
                  <a:schemeClr val="tx1"/>
                </a:solidFill>
              </a:rPr>
              <a:t>of the development process (Lowe et al., 1995) with the endogenous model</a:t>
            </a:r>
            <a:r>
              <a:rPr lang="hu-HU" dirty="0">
                <a:solidFill>
                  <a:schemeClr val="tx1"/>
                </a:solidFill>
              </a:rPr>
              <a:t> </a:t>
            </a:r>
            <a:r>
              <a:rPr lang="en-US" dirty="0" err="1">
                <a:solidFill>
                  <a:schemeClr val="tx1"/>
                </a:solidFill>
              </a:rPr>
              <a:t>favouring</a:t>
            </a:r>
            <a:r>
              <a:rPr lang="en-US" dirty="0">
                <a:solidFill>
                  <a:schemeClr val="tx1"/>
                </a:solidFill>
              </a:rPr>
              <a:t> a ‘mosaic’ of local action (Ray, 2006).</a:t>
            </a:r>
            <a:endParaRPr lang="hu-HU" dirty="0">
              <a:solidFill>
                <a:schemeClr val="tx1"/>
              </a:solidFill>
            </a:endParaRPr>
          </a:p>
        </p:txBody>
      </p:sp>
    </p:spTree>
    <p:extLst>
      <p:ext uri="{BB962C8B-B14F-4D97-AF65-F5344CB8AC3E}">
        <p14:creationId xmlns:p14="http://schemas.microsoft.com/office/powerpoint/2010/main" val="3848654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accent1">
                    <a:lumMod val="75000"/>
                  </a:schemeClr>
                </a:solidFill>
              </a:rPr>
              <a:t>EU </a:t>
            </a:r>
            <a:r>
              <a:rPr lang="hu-HU" b="1" dirty="0" err="1">
                <a:solidFill>
                  <a:schemeClr val="accent1">
                    <a:lumMod val="75000"/>
                  </a:schemeClr>
                </a:solidFill>
              </a:rPr>
              <a:t>regional</a:t>
            </a:r>
            <a:r>
              <a:rPr lang="hu-HU" b="1" dirty="0">
                <a:solidFill>
                  <a:schemeClr val="accent1">
                    <a:lumMod val="75000"/>
                  </a:schemeClr>
                </a:solidFill>
              </a:rPr>
              <a:t>/</a:t>
            </a:r>
            <a:r>
              <a:rPr lang="hu-HU" b="1" dirty="0" err="1">
                <a:solidFill>
                  <a:schemeClr val="accent1">
                    <a:lumMod val="75000"/>
                  </a:schemeClr>
                </a:solidFill>
              </a:rPr>
              <a:t>cohesion</a:t>
            </a:r>
            <a:r>
              <a:rPr lang="hu-HU" b="1" dirty="0">
                <a:solidFill>
                  <a:schemeClr val="accent1">
                    <a:lumMod val="75000"/>
                  </a:schemeClr>
                </a:solidFill>
              </a:rPr>
              <a:t> policy</a:t>
            </a:r>
          </a:p>
        </p:txBody>
      </p:sp>
      <p:sp>
        <p:nvSpPr>
          <p:cNvPr id="3" name="Tartalom helye 2"/>
          <p:cNvSpPr>
            <a:spLocks noGrp="1"/>
          </p:cNvSpPr>
          <p:nvPr>
            <p:ph idx="1"/>
          </p:nvPr>
        </p:nvSpPr>
        <p:spPr>
          <a:xfrm>
            <a:off x="442763" y="1424763"/>
            <a:ext cx="9615637" cy="5187793"/>
          </a:xfrm>
        </p:spPr>
        <p:txBody>
          <a:bodyPr>
            <a:normAutofit fontScale="92500" lnSpcReduction="10000"/>
          </a:bodyPr>
          <a:lstStyle/>
          <a:p>
            <a:r>
              <a:rPr lang="hu-HU" dirty="0">
                <a:solidFill>
                  <a:schemeClr val="tx1"/>
                </a:solidFill>
              </a:rPr>
              <a:t>Over 30% of </a:t>
            </a:r>
            <a:r>
              <a:rPr lang="hu-HU" dirty="0" err="1">
                <a:solidFill>
                  <a:schemeClr val="tx1"/>
                </a:solidFill>
              </a:rPr>
              <a:t>the</a:t>
            </a:r>
            <a:r>
              <a:rPr lang="hu-HU" dirty="0">
                <a:solidFill>
                  <a:schemeClr val="tx1"/>
                </a:solidFill>
              </a:rPr>
              <a:t> </a:t>
            </a:r>
            <a:r>
              <a:rPr lang="hu-HU" dirty="0" err="1">
                <a:solidFill>
                  <a:schemeClr val="tx1"/>
                </a:solidFill>
              </a:rPr>
              <a:t>EU’s</a:t>
            </a:r>
            <a:r>
              <a:rPr lang="hu-HU" dirty="0">
                <a:solidFill>
                  <a:schemeClr val="tx1"/>
                </a:solidFill>
              </a:rPr>
              <a:t> </a:t>
            </a:r>
            <a:r>
              <a:rPr lang="hu-HU" dirty="0" err="1">
                <a:solidFill>
                  <a:schemeClr val="tx1"/>
                </a:solidFill>
              </a:rPr>
              <a:t>total</a:t>
            </a:r>
            <a:r>
              <a:rPr lang="hu-HU" dirty="0">
                <a:solidFill>
                  <a:schemeClr val="tx1"/>
                </a:solidFill>
              </a:rPr>
              <a:t> </a:t>
            </a:r>
            <a:r>
              <a:rPr lang="hu-HU" dirty="0" err="1">
                <a:solidFill>
                  <a:schemeClr val="tx1"/>
                </a:solidFill>
              </a:rPr>
              <a:t>budget</a:t>
            </a:r>
            <a:r>
              <a:rPr lang="hu-HU" dirty="0">
                <a:solidFill>
                  <a:schemeClr val="tx1"/>
                </a:solidFill>
              </a:rPr>
              <a:t> is </a:t>
            </a:r>
            <a:r>
              <a:rPr lang="hu-HU" dirty="0" err="1">
                <a:solidFill>
                  <a:schemeClr val="tx1"/>
                </a:solidFill>
              </a:rPr>
              <a:t>allocated</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this</a:t>
            </a:r>
            <a:r>
              <a:rPr lang="hu-HU" dirty="0">
                <a:solidFill>
                  <a:schemeClr val="tx1"/>
                </a:solidFill>
              </a:rPr>
              <a:t> policy</a:t>
            </a:r>
          </a:p>
          <a:p>
            <a:r>
              <a:rPr lang="hu-HU" dirty="0">
                <a:solidFill>
                  <a:schemeClr val="tx1"/>
                </a:solidFill>
              </a:rPr>
              <a:t>The 2nd policy </a:t>
            </a:r>
            <a:r>
              <a:rPr lang="hu-HU" dirty="0" err="1">
                <a:solidFill>
                  <a:schemeClr val="tx1"/>
                </a:solidFill>
              </a:rPr>
              <a:t>after</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Common</a:t>
            </a:r>
            <a:r>
              <a:rPr lang="hu-HU" dirty="0">
                <a:solidFill>
                  <a:schemeClr val="tx1"/>
                </a:solidFill>
              </a:rPr>
              <a:t> </a:t>
            </a:r>
            <a:r>
              <a:rPr lang="hu-HU" dirty="0" err="1">
                <a:solidFill>
                  <a:schemeClr val="tx1"/>
                </a:solidFill>
              </a:rPr>
              <a:t>Agricultural</a:t>
            </a:r>
            <a:r>
              <a:rPr lang="hu-HU" dirty="0">
                <a:solidFill>
                  <a:schemeClr val="tx1"/>
                </a:solidFill>
              </a:rPr>
              <a:t> Policy (in </a:t>
            </a:r>
            <a:r>
              <a:rPr lang="hu-HU" dirty="0" err="1">
                <a:solidFill>
                  <a:schemeClr val="tx1"/>
                </a:solidFill>
              </a:rPr>
              <a:t>terms</a:t>
            </a:r>
            <a:r>
              <a:rPr lang="hu-HU" dirty="0">
                <a:solidFill>
                  <a:schemeClr val="tx1"/>
                </a:solidFill>
              </a:rPr>
              <a:t> of </a:t>
            </a:r>
            <a:r>
              <a:rPr lang="hu-HU" dirty="0" err="1">
                <a:solidFill>
                  <a:schemeClr val="tx1"/>
                </a:solidFill>
              </a:rPr>
              <a:t>allocated</a:t>
            </a:r>
            <a:r>
              <a:rPr lang="hu-HU" dirty="0">
                <a:solidFill>
                  <a:schemeClr val="tx1"/>
                </a:solidFill>
              </a:rPr>
              <a:t> </a:t>
            </a:r>
            <a:r>
              <a:rPr lang="hu-HU" dirty="0" err="1">
                <a:solidFill>
                  <a:schemeClr val="tx1"/>
                </a:solidFill>
              </a:rPr>
              <a:t>budget</a:t>
            </a:r>
            <a:r>
              <a:rPr lang="hu-HU" dirty="0">
                <a:solidFill>
                  <a:schemeClr val="tx1"/>
                </a:solidFill>
              </a:rPr>
              <a:t>)</a:t>
            </a:r>
          </a:p>
          <a:p>
            <a:r>
              <a:rPr lang="hu-HU" dirty="0" err="1">
                <a:solidFill>
                  <a:schemeClr val="tx1"/>
                </a:solidFill>
              </a:rPr>
              <a:t>Aim</a:t>
            </a:r>
            <a:r>
              <a:rPr lang="hu-HU" dirty="0">
                <a:solidFill>
                  <a:schemeClr val="tx1"/>
                </a:solidFill>
              </a:rPr>
              <a:t>: </a:t>
            </a:r>
            <a:r>
              <a:rPr lang="hu-HU" dirty="0" err="1">
                <a:solidFill>
                  <a:schemeClr val="tx1"/>
                </a:solidFill>
              </a:rPr>
              <a:t>cohesion</a:t>
            </a:r>
            <a:r>
              <a:rPr lang="hu-HU" dirty="0">
                <a:solidFill>
                  <a:schemeClr val="tx1"/>
                </a:solidFill>
              </a:rPr>
              <a:t> </a:t>
            </a:r>
            <a:r>
              <a:rPr lang="hu-HU" dirty="0" err="1">
                <a:solidFill>
                  <a:schemeClr val="tx1"/>
                </a:solidFill>
              </a:rPr>
              <a:t>among</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regions</a:t>
            </a:r>
            <a:r>
              <a:rPr lang="hu-HU" dirty="0">
                <a:solidFill>
                  <a:schemeClr val="tx1"/>
                </a:solidFill>
              </a:rPr>
              <a:t>, </a:t>
            </a:r>
            <a:r>
              <a:rPr lang="hu-HU" dirty="0" err="1">
                <a:solidFill>
                  <a:schemeClr val="tx1"/>
                </a:solidFill>
              </a:rPr>
              <a:t>harmonized</a:t>
            </a:r>
            <a:r>
              <a:rPr lang="hu-HU" dirty="0">
                <a:solidFill>
                  <a:schemeClr val="tx1"/>
                </a:solidFill>
              </a:rPr>
              <a:t> </a:t>
            </a:r>
            <a:r>
              <a:rPr lang="hu-HU" dirty="0" err="1">
                <a:solidFill>
                  <a:schemeClr val="tx1"/>
                </a:solidFill>
              </a:rPr>
              <a:t>development</a:t>
            </a:r>
            <a:r>
              <a:rPr lang="hu-HU" dirty="0">
                <a:solidFill>
                  <a:schemeClr val="tx1"/>
                </a:solidFill>
              </a:rPr>
              <a:t> </a:t>
            </a:r>
            <a:r>
              <a:rPr lang="hu-HU" dirty="0" err="1">
                <a:solidFill>
                  <a:schemeClr val="tx1"/>
                </a:solidFill>
              </a:rPr>
              <a:t>within</a:t>
            </a:r>
            <a:r>
              <a:rPr lang="hu-HU" dirty="0">
                <a:solidFill>
                  <a:schemeClr val="tx1"/>
                </a:solidFill>
              </a:rPr>
              <a:t> </a:t>
            </a:r>
            <a:r>
              <a:rPr lang="hu-HU" dirty="0" err="1">
                <a:solidFill>
                  <a:schemeClr val="tx1"/>
                </a:solidFill>
              </a:rPr>
              <a:t>the</a:t>
            </a:r>
            <a:r>
              <a:rPr lang="hu-HU" dirty="0">
                <a:solidFill>
                  <a:schemeClr val="tx1"/>
                </a:solidFill>
              </a:rPr>
              <a:t> EU</a:t>
            </a:r>
          </a:p>
          <a:p>
            <a:r>
              <a:rPr lang="en-US" dirty="0">
                <a:solidFill>
                  <a:schemeClr val="tx1"/>
                </a:solidFill>
              </a:rPr>
              <a:t>Five main objectives will drive EU investments in 2021-2027: </a:t>
            </a:r>
          </a:p>
          <a:p>
            <a:r>
              <a:rPr lang="en-US" b="1" dirty="0">
                <a:solidFill>
                  <a:schemeClr val="tx1"/>
                </a:solidFill>
              </a:rPr>
              <a:t>Regional development investments will strongly focus on objectives 1 and 2</a:t>
            </a:r>
            <a:r>
              <a:rPr lang="en-US" dirty="0">
                <a:solidFill>
                  <a:schemeClr val="tx1"/>
                </a:solidFill>
              </a:rPr>
              <a:t>. 65% to 85% of ERDF and Cohesion Fund resources will be allocated to these priorities, depending on Member States’ relative wealth. </a:t>
            </a:r>
          </a:p>
          <a:p>
            <a:pPr marL="514350" indent="-514350">
              <a:buFont typeface="+mj-lt"/>
              <a:buAutoNum type="arabicPeriod"/>
            </a:pPr>
            <a:r>
              <a:rPr lang="en-US" b="1" dirty="0">
                <a:solidFill>
                  <a:srgbClr val="FF0000"/>
                </a:solidFill>
              </a:rPr>
              <a:t>Smarter Europe</a:t>
            </a:r>
            <a:r>
              <a:rPr lang="en-US" dirty="0">
                <a:solidFill>
                  <a:schemeClr val="accent1">
                    <a:lumMod val="75000"/>
                  </a:schemeClr>
                </a:solidFill>
              </a:rPr>
              <a:t>, through innovation, digit</a:t>
            </a:r>
            <a:r>
              <a:rPr lang="hu-HU" dirty="0" err="1">
                <a:solidFill>
                  <a:schemeClr val="accent1">
                    <a:lumMod val="75000"/>
                  </a:schemeClr>
                </a:solidFill>
              </a:rPr>
              <a:t>al</a:t>
            </a:r>
            <a:r>
              <a:rPr lang="en-US" dirty="0" err="1">
                <a:solidFill>
                  <a:schemeClr val="accent1">
                    <a:lumMod val="75000"/>
                  </a:schemeClr>
                </a:solidFill>
              </a:rPr>
              <a:t>isation</a:t>
            </a:r>
            <a:r>
              <a:rPr lang="en-US" dirty="0">
                <a:solidFill>
                  <a:schemeClr val="accent1">
                    <a:lumMod val="75000"/>
                  </a:schemeClr>
                </a:solidFill>
              </a:rPr>
              <a:t>, economic transformation and support to small and medium-sized businesses</a:t>
            </a:r>
            <a:r>
              <a:rPr lang="hu-HU" dirty="0">
                <a:solidFill>
                  <a:schemeClr val="accent1">
                    <a:lumMod val="75000"/>
                  </a:schemeClr>
                </a:solidFill>
              </a:rPr>
              <a:t>.</a:t>
            </a:r>
            <a:r>
              <a:rPr lang="en-US" dirty="0">
                <a:solidFill>
                  <a:schemeClr val="accent1">
                    <a:lumMod val="75000"/>
                  </a:schemeClr>
                </a:solidFill>
              </a:rPr>
              <a:t> </a:t>
            </a:r>
          </a:p>
          <a:p>
            <a:pPr marL="514350" indent="-514350">
              <a:buFont typeface="+mj-lt"/>
              <a:buAutoNum type="arabicPeriod"/>
            </a:pPr>
            <a:r>
              <a:rPr lang="en-US" dirty="0">
                <a:solidFill>
                  <a:schemeClr val="accent1">
                    <a:lumMod val="75000"/>
                  </a:schemeClr>
                </a:solidFill>
              </a:rPr>
              <a:t>a </a:t>
            </a:r>
            <a:r>
              <a:rPr lang="en-US" b="1" dirty="0">
                <a:solidFill>
                  <a:srgbClr val="FF0000"/>
                </a:solidFill>
              </a:rPr>
              <a:t>Greener, carbon free Europe</a:t>
            </a:r>
            <a:r>
              <a:rPr lang="en-US" dirty="0">
                <a:solidFill>
                  <a:schemeClr val="accent1">
                    <a:lumMod val="75000"/>
                  </a:schemeClr>
                </a:solidFill>
              </a:rPr>
              <a:t>, implementing the Paris Agreement and investing in energy transition, renewables and the fight against climate change</a:t>
            </a:r>
            <a:r>
              <a:rPr lang="hu-HU" dirty="0">
                <a:solidFill>
                  <a:schemeClr val="accent1">
                    <a:lumMod val="75000"/>
                  </a:schemeClr>
                </a:solidFill>
              </a:rPr>
              <a:t>.</a:t>
            </a:r>
            <a:r>
              <a:rPr lang="en-US" dirty="0">
                <a:solidFill>
                  <a:schemeClr val="accent1">
                    <a:lumMod val="75000"/>
                  </a:schemeClr>
                </a:solidFill>
              </a:rPr>
              <a:t> </a:t>
            </a:r>
          </a:p>
          <a:p>
            <a:pPr marL="514350" indent="-514350">
              <a:buFont typeface="+mj-lt"/>
              <a:buAutoNum type="arabicPeriod"/>
            </a:pPr>
            <a:r>
              <a:rPr lang="en-US" dirty="0">
                <a:solidFill>
                  <a:schemeClr val="accent1">
                    <a:lumMod val="75000"/>
                  </a:schemeClr>
                </a:solidFill>
              </a:rPr>
              <a:t>a more </a:t>
            </a:r>
            <a:r>
              <a:rPr lang="en-US" b="1" dirty="0">
                <a:solidFill>
                  <a:srgbClr val="FF0000"/>
                </a:solidFill>
              </a:rPr>
              <a:t>Connected Europe</a:t>
            </a:r>
            <a:r>
              <a:rPr lang="en-US" dirty="0">
                <a:solidFill>
                  <a:schemeClr val="accent1">
                    <a:lumMod val="75000"/>
                  </a:schemeClr>
                </a:solidFill>
              </a:rPr>
              <a:t>, with strategic transport and digital networks</a:t>
            </a:r>
            <a:r>
              <a:rPr lang="hu-HU" dirty="0">
                <a:solidFill>
                  <a:schemeClr val="accent1">
                    <a:lumMod val="75000"/>
                  </a:schemeClr>
                </a:solidFill>
              </a:rPr>
              <a:t>.</a:t>
            </a:r>
            <a:r>
              <a:rPr lang="en-US" dirty="0">
                <a:solidFill>
                  <a:schemeClr val="accent1">
                    <a:lumMod val="75000"/>
                  </a:schemeClr>
                </a:solidFill>
              </a:rPr>
              <a:t> </a:t>
            </a:r>
          </a:p>
          <a:p>
            <a:pPr marL="514350" indent="-514350">
              <a:buFont typeface="+mj-lt"/>
              <a:buAutoNum type="arabicPeriod"/>
            </a:pPr>
            <a:r>
              <a:rPr lang="en-US" dirty="0">
                <a:solidFill>
                  <a:schemeClr val="accent1">
                    <a:lumMod val="75000"/>
                  </a:schemeClr>
                </a:solidFill>
              </a:rPr>
              <a:t>a more </a:t>
            </a:r>
            <a:r>
              <a:rPr lang="en-US" b="1" dirty="0">
                <a:solidFill>
                  <a:srgbClr val="FF0000"/>
                </a:solidFill>
              </a:rPr>
              <a:t>Social Europe</a:t>
            </a:r>
            <a:r>
              <a:rPr lang="en-US" dirty="0">
                <a:solidFill>
                  <a:schemeClr val="accent1">
                    <a:lumMod val="75000"/>
                  </a:schemeClr>
                </a:solidFill>
              </a:rPr>
              <a:t>, delivering on the European Pillar of Social Rights and supporting quality employment, education, skills, social inclusion and equal access to healthcare</a:t>
            </a:r>
            <a:r>
              <a:rPr lang="hu-HU" dirty="0">
                <a:solidFill>
                  <a:schemeClr val="accent1">
                    <a:lumMod val="75000"/>
                  </a:schemeClr>
                </a:solidFill>
              </a:rPr>
              <a:t>.</a:t>
            </a:r>
            <a:r>
              <a:rPr lang="en-US" dirty="0">
                <a:solidFill>
                  <a:schemeClr val="accent1">
                    <a:lumMod val="75000"/>
                  </a:schemeClr>
                </a:solidFill>
              </a:rPr>
              <a:t> </a:t>
            </a:r>
          </a:p>
          <a:p>
            <a:pPr marL="514350" indent="-514350">
              <a:buFont typeface="+mj-lt"/>
              <a:buAutoNum type="arabicPeriod"/>
            </a:pPr>
            <a:r>
              <a:rPr lang="en-US" dirty="0">
                <a:solidFill>
                  <a:schemeClr val="accent1">
                    <a:lumMod val="75000"/>
                  </a:schemeClr>
                </a:solidFill>
              </a:rPr>
              <a:t>a </a:t>
            </a:r>
            <a:r>
              <a:rPr lang="en-US" b="1" dirty="0">
                <a:solidFill>
                  <a:srgbClr val="FF0000"/>
                </a:solidFill>
              </a:rPr>
              <a:t>Europe closer to citizens</a:t>
            </a:r>
            <a:r>
              <a:rPr lang="en-US" dirty="0">
                <a:solidFill>
                  <a:schemeClr val="accent1">
                    <a:lumMod val="75000"/>
                  </a:schemeClr>
                </a:solidFill>
              </a:rPr>
              <a:t>, by supporting locally-led development strategies and sustainable urban development across the EU.</a:t>
            </a:r>
          </a:p>
          <a:p>
            <a:endParaRPr lang="hu-HU" dirty="0"/>
          </a:p>
        </p:txBody>
      </p:sp>
    </p:spTree>
    <p:extLst>
      <p:ext uri="{BB962C8B-B14F-4D97-AF65-F5344CB8AC3E}">
        <p14:creationId xmlns:p14="http://schemas.microsoft.com/office/powerpoint/2010/main" val="54260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2">
            <a:extLst>
              <a:ext uri="{FF2B5EF4-FFF2-40B4-BE49-F238E27FC236}">
                <a16:creationId xmlns:a16="http://schemas.microsoft.com/office/drawing/2014/main" id="{28E64101-1494-F896-D47D-0344E827D9C7}"/>
              </a:ext>
            </a:extLst>
          </p:cNvPr>
          <p:cNvSpPr txBox="1">
            <a:spLocks/>
          </p:cNvSpPr>
          <p:nvPr/>
        </p:nvSpPr>
        <p:spPr>
          <a:xfrm>
            <a:off x="356135" y="1095153"/>
            <a:ext cx="9617205" cy="3274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u-HU" i="1" dirty="0">
                <a:solidFill>
                  <a:schemeClr val="accent1">
                    <a:lumMod val="75000"/>
                  </a:schemeClr>
                </a:solidFill>
              </a:rPr>
              <a:t>„</a:t>
            </a:r>
            <a:r>
              <a:rPr lang="en-US" i="1" dirty="0">
                <a:solidFill>
                  <a:schemeClr val="accent1">
                    <a:lumMod val="75000"/>
                  </a:schemeClr>
                </a:solidFill>
              </a:rPr>
              <a:t>Everything we do during and after this crisis [COVID-19] must be with a strong focus on building more equal, inclusive and sustainable economies and societies that are more resilient in the face of pandemics, climate change, and the many other global challenges we face.</a:t>
            </a:r>
            <a:r>
              <a:rPr lang="hu-HU" i="1" dirty="0">
                <a:solidFill>
                  <a:schemeClr val="accent1">
                    <a:lumMod val="75000"/>
                  </a:schemeClr>
                </a:solidFill>
              </a:rPr>
              <a:t>”</a:t>
            </a:r>
          </a:p>
          <a:p>
            <a:pPr marL="0" indent="0" algn="ctr">
              <a:buFont typeface="Arial" panose="020B0604020202020204" pitchFamily="34" charset="0"/>
              <a:buNone/>
            </a:pPr>
            <a:endParaRPr lang="hu-HU" dirty="0">
              <a:solidFill>
                <a:schemeClr val="accent1">
                  <a:lumMod val="75000"/>
                </a:schemeClr>
              </a:solidFill>
            </a:endParaRPr>
          </a:p>
          <a:p>
            <a:pPr marL="0" indent="0" algn="r">
              <a:buFont typeface="Arial" panose="020B0604020202020204" pitchFamily="34" charset="0"/>
              <a:buNone/>
            </a:pPr>
            <a:r>
              <a:rPr lang="hu-HU" dirty="0" err="1">
                <a:solidFill>
                  <a:schemeClr val="accent1">
                    <a:lumMod val="75000"/>
                  </a:schemeClr>
                </a:solidFill>
              </a:rPr>
              <a:t>António</a:t>
            </a:r>
            <a:r>
              <a:rPr lang="hu-HU" dirty="0">
                <a:solidFill>
                  <a:schemeClr val="accent1">
                    <a:lumMod val="75000"/>
                  </a:schemeClr>
                </a:solidFill>
              </a:rPr>
              <a:t> </a:t>
            </a:r>
            <a:r>
              <a:rPr lang="hu-HU" dirty="0" err="1">
                <a:solidFill>
                  <a:schemeClr val="accent1">
                    <a:lumMod val="75000"/>
                  </a:schemeClr>
                </a:solidFill>
              </a:rPr>
              <a:t>Guterres</a:t>
            </a:r>
            <a:endParaRPr lang="hu-HU" dirty="0">
              <a:solidFill>
                <a:schemeClr val="accent1">
                  <a:lumMod val="75000"/>
                </a:schemeClr>
              </a:solidFill>
            </a:endParaRPr>
          </a:p>
          <a:p>
            <a:pPr marL="0" indent="0" algn="r">
              <a:buFont typeface="Arial" panose="020B0604020202020204" pitchFamily="34" charset="0"/>
              <a:buNone/>
            </a:pPr>
            <a:r>
              <a:rPr lang="hu-HU" i="1" dirty="0" err="1">
                <a:solidFill>
                  <a:schemeClr val="accent1">
                    <a:lumMod val="75000"/>
                  </a:schemeClr>
                </a:solidFill>
              </a:rPr>
              <a:t>Secretary</a:t>
            </a:r>
            <a:r>
              <a:rPr lang="hu-HU" i="1" dirty="0">
                <a:solidFill>
                  <a:schemeClr val="accent1">
                    <a:lumMod val="75000"/>
                  </a:schemeClr>
                </a:solidFill>
              </a:rPr>
              <a:t>-General, United </a:t>
            </a:r>
            <a:r>
              <a:rPr lang="hu-HU" i="1" dirty="0" err="1">
                <a:solidFill>
                  <a:schemeClr val="accent1">
                    <a:lumMod val="75000"/>
                  </a:schemeClr>
                </a:solidFill>
              </a:rPr>
              <a:t>Nations</a:t>
            </a:r>
            <a:r>
              <a:rPr lang="hu-HU" dirty="0">
                <a:solidFill>
                  <a:schemeClr val="accent1">
                    <a:lumMod val="75000"/>
                  </a:schemeClr>
                </a:solidFill>
              </a:rPr>
              <a:t> </a:t>
            </a:r>
          </a:p>
          <a:p>
            <a:pPr marL="0" indent="0">
              <a:buFont typeface="Arial" panose="020B0604020202020204" pitchFamily="34" charset="0"/>
              <a:buNone/>
            </a:pPr>
            <a:endParaRPr lang="hu-HU" dirty="0"/>
          </a:p>
        </p:txBody>
      </p:sp>
    </p:spTree>
    <p:extLst>
      <p:ext uri="{BB962C8B-B14F-4D97-AF65-F5344CB8AC3E}">
        <p14:creationId xmlns:p14="http://schemas.microsoft.com/office/powerpoint/2010/main" val="208629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accent1">
                    <a:lumMod val="75000"/>
                  </a:schemeClr>
                </a:solidFill>
              </a:rPr>
              <a:t>Cont.</a:t>
            </a:r>
          </a:p>
        </p:txBody>
      </p:sp>
      <p:sp>
        <p:nvSpPr>
          <p:cNvPr id="3" name="Tartalom helye 2"/>
          <p:cNvSpPr>
            <a:spLocks noGrp="1"/>
          </p:cNvSpPr>
          <p:nvPr>
            <p:ph idx="1"/>
          </p:nvPr>
        </p:nvSpPr>
        <p:spPr>
          <a:xfrm>
            <a:off x="394636" y="1836258"/>
            <a:ext cx="9408583" cy="4351338"/>
          </a:xfrm>
        </p:spPr>
        <p:txBody>
          <a:bodyPr>
            <a:normAutofit/>
          </a:bodyPr>
          <a:lstStyle/>
          <a:p>
            <a:pPr algn="just"/>
            <a:r>
              <a:rPr lang="en-US" b="1" dirty="0">
                <a:solidFill>
                  <a:schemeClr val="tx1"/>
                </a:solidFill>
              </a:rPr>
              <a:t>Cohesion Policy keeps on investing in all regions</a:t>
            </a:r>
            <a:r>
              <a:rPr lang="en-US" dirty="0">
                <a:solidFill>
                  <a:schemeClr val="tx1"/>
                </a:solidFill>
              </a:rPr>
              <a:t>, still on the basis of 3 categories (less-developed; transition; more-developed).</a:t>
            </a:r>
          </a:p>
          <a:p>
            <a:pPr algn="just"/>
            <a:r>
              <a:rPr lang="en-US" b="1" dirty="0">
                <a:solidFill>
                  <a:schemeClr val="tx1"/>
                </a:solidFill>
              </a:rPr>
              <a:t>The allocation method for the funds is still largely based on GDP per capita. New criteria are added </a:t>
            </a:r>
            <a:r>
              <a:rPr lang="en-US" dirty="0">
                <a:solidFill>
                  <a:schemeClr val="tx1"/>
                </a:solidFill>
              </a:rPr>
              <a:t>(youth unemployment, low education level, climate change, and the reception and integration of migrants) </a:t>
            </a:r>
            <a:r>
              <a:rPr lang="en-US" b="1" dirty="0">
                <a:solidFill>
                  <a:schemeClr val="tx1"/>
                </a:solidFill>
              </a:rPr>
              <a:t>to better reflect the reality on the ground</a:t>
            </a:r>
            <a:r>
              <a:rPr lang="en-US" dirty="0">
                <a:solidFill>
                  <a:schemeClr val="tx1"/>
                </a:solidFill>
              </a:rPr>
              <a:t>. Outermost regions will continue to benefit from special EU support.</a:t>
            </a:r>
          </a:p>
          <a:p>
            <a:pPr algn="just"/>
            <a:r>
              <a:rPr lang="en-US" dirty="0">
                <a:solidFill>
                  <a:schemeClr val="tx1"/>
                </a:solidFill>
              </a:rPr>
              <a:t>Cohesion Policy</a:t>
            </a:r>
            <a:r>
              <a:rPr lang="en-US" dirty="0">
                <a:solidFill>
                  <a:schemeClr val="accent1">
                    <a:lumMod val="75000"/>
                  </a:schemeClr>
                </a:solidFill>
              </a:rPr>
              <a:t> </a:t>
            </a:r>
            <a:r>
              <a:rPr lang="en-US" b="1" dirty="0">
                <a:solidFill>
                  <a:srgbClr val="FF0000"/>
                </a:solidFill>
              </a:rPr>
              <a:t>supports locally-led development strategies </a:t>
            </a:r>
            <a:r>
              <a:rPr lang="en-US" dirty="0">
                <a:solidFill>
                  <a:srgbClr val="FF0000"/>
                </a:solidFill>
              </a:rPr>
              <a:t>and </a:t>
            </a:r>
            <a:r>
              <a:rPr lang="en-US" b="1" dirty="0">
                <a:solidFill>
                  <a:srgbClr val="FF0000"/>
                </a:solidFill>
              </a:rPr>
              <a:t>empowers local authorities in the management </a:t>
            </a:r>
            <a:r>
              <a:rPr lang="en-US" dirty="0">
                <a:solidFill>
                  <a:schemeClr val="tx1"/>
                </a:solidFill>
              </a:rPr>
              <a:t>of the funds. The urban dimension of Cohesion Policy is strengthened, with </a:t>
            </a:r>
            <a:r>
              <a:rPr lang="en-US" b="1" dirty="0">
                <a:solidFill>
                  <a:schemeClr val="tx1"/>
                </a:solidFill>
              </a:rPr>
              <a:t>6% of the ERDF dedicated to sustainable urban development</a:t>
            </a:r>
            <a:r>
              <a:rPr lang="en-US" dirty="0">
                <a:solidFill>
                  <a:schemeClr val="tx1"/>
                </a:solidFill>
              </a:rPr>
              <a:t>, and a new networking and capacity-building </a:t>
            </a:r>
            <a:r>
              <a:rPr lang="en-US" dirty="0" err="1">
                <a:solidFill>
                  <a:schemeClr val="tx1"/>
                </a:solidFill>
              </a:rPr>
              <a:t>programme</a:t>
            </a:r>
            <a:r>
              <a:rPr lang="en-US" dirty="0">
                <a:solidFill>
                  <a:schemeClr val="tx1"/>
                </a:solidFill>
              </a:rPr>
              <a:t> for urban authorities, the </a:t>
            </a:r>
            <a:r>
              <a:rPr lang="en-US" b="1" dirty="0">
                <a:solidFill>
                  <a:schemeClr val="tx1"/>
                </a:solidFill>
              </a:rPr>
              <a:t>European Urban Initiative</a:t>
            </a:r>
            <a:r>
              <a:rPr lang="en-US" dirty="0">
                <a:solidFill>
                  <a:schemeClr val="tx1"/>
                </a:solidFill>
              </a:rPr>
              <a:t>.</a:t>
            </a:r>
          </a:p>
          <a:p>
            <a:pPr algn="just"/>
            <a:endParaRPr lang="hu-HU" dirty="0"/>
          </a:p>
        </p:txBody>
      </p:sp>
    </p:spTree>
    <p:extLst>
      <p:ext uri="{BB962C8B-B14F-4D97-AF65-F5344CB8AC3E}">
        <p14:creationId xmlns:p14="http://schemas.microsoft.com/office/powerpoint/2010/main" val="3488655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7451" y="48530"/>
            <a:ext cx="3801176" cy="6809470"/>
          </a:xfr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782" y="114598"/>
            <a:ext cx="6021186" cy="6632712"/>
          </a:xfrm>
          <a:prstGeom prst="rect">
            <a:avLst/>
          </a:prstGeom>
        </p:spPr>
      </p:pic>
    </p:spTree>
    <p:extLst>
      <p:ext uri="{BB962C8B-B14F-4D97-AF65-F5344CB8AC3E}">
        <p14:creationId xmlns:p14="http://schemas.microsoft.com/office/powerpoint/2010/main" val="2020307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63628" y="1145406"/>
            <a:ext cx="9660855" cy="4617671"/>
          </a:xfrm>
        </p:spPr>
        <p:txBody>
          <a:bodyPr/>
          <a:lstStyle/>
          <a:p>
            <a:pPr algn="just"/>
            <a:r>
              <a:rPr lang="en-US" dirty="0">
                <a:solidFill>
                  <a:schemeClr val="accent1">
                    <a:lumMod val="75000"/>
                  </a:schemeClr>
                </a:solidFill>
              </a:rPr>
              <a:t>Cohesion policy </a:t>
            </a:r>
            <a:r>
              <a:rPr lang="en-US" dirty="0">
                <a:solidFill>
                  <a:srgbClr val="FF0000"/>
                </a:solidFill>
              </a:rPr>
              <a:t>provides most of its financial support to the regions that are lagging behind, </a:t>
            </a:r>
            <a:r>
              <a:rPr lang="en-US" b="1" dirty="0" err="1">
                <a:solidFill>
                  <a:schemeClr val="tx1"/>
                </a:solidFill>
              </a:rPr>
              <a:t>recognising</a:t>
            </a:r>
            <a:r>
              <a:rPr lang="en-US" b="1" dirty="0">
                <a:solidFill>
                  <a:schemeClr val="tx1"/>
                </a:solidFill>
              </a:rPr>
              <a:t> that the economic and social development of these territories will generate a spill-over effect in the more developed regions</a:t>
            </a:r>
            <a:r>
              <a:rPr lang="hu-HU" b="1" dirty="0">
                <a:solidFill>
                  <a:schemeClr val="tx1"/>
                </a:solidFill>
              </a:rPr>
              <a:t>.</a:t>
            </a:r>
            <a:r>
              <a:rPr lang="en-US" b="1" dirty="0">
                <a:solidFill>
                  <a:schemeClr val="tx1"/>
                </a:solidFill>
              </a:rPr>
              <a:t> </a:t>
            </a:r>
            <a:endParaRPr lang="hu-HU" b="1" dirty="0">
              <a:solidFill>
                <a:schemeClr val="tx1"/>
              </a:solidFill>
            </a:endParaRPr>
          </a:p>
          <a:p>
            <a:pPr algn="just"/>
            <a:r>
              <a:rPr lang="en-US" dirty="0">
                <a:solidFill>
                  <a:schemeClr val="tx1"/>
                </a:solidFill>
              </a:rPr>
              <a:t>Programming over a longer time span of seven years provides greater stability of investments than any national budget cycle and ensures that emerging one-off events</a:t>
            </a:r>
            <a:r>
              <a:rPr lang="hu-HU" dirty="0">
                <a:solidFill>
                  <a:schemeClr val="tx1"/>
                </a:solidFill>
              </a:rPr>
              <a:t> </a:t>
            </a:r>
            <a:r>
              <a:rPr lang="en-US" dirty="0">
                <a:solidFill>
                  <a:schemeClr val="tx1"/>
                </a:solidFill>
              </a:rPr>
              <a:t>and crises do not divert focus away from long-term development goals. </a:t>
            </a:r>
            <a:endParaRPr lang="hu-HU" dirty="0">
              <a:solidFill>
                <a:schemeClr val="tx1"/>
              </a:solidFill>
            </a:endParaRPr>
          </a:p>
          <a:p>
            <a:pPr algn="just"/>
            <a:r>
              <a:rPr lang="hu-HU" dirty="0">
                <a:solidFill>
                  <a:schemeClr val="tx1"/>
                </a:solidFill>
              </a:rPr>
              <a:t>I</a:t>
            </a:r>
            <a:r>
              <a:rPr lang="en-US" dirty="0">
                <a:solidFill>
                  <a:schemeClr val="tx1"/>
                </a:solidFill>
              </a:rPr>
              <a:t>n the challenging yeas ahead, the synergies between cohesion and reform efforts will have to be further strengthened and </a:t>
            </a:r>
            <a:r>
              <a:rPr lang="en-US" dirty="0" err="1">
                <a:solidFill>
                  <a:schemeClr val="tx1"/>
                </a:solidFill>
              </a:rPr>
              <a:t>maximised</a:t>
            </a:r>
            <a:r>
              <a:rPr lang="en-US" dirty="0">
                <a:solidFill>
                  <a:schemeClr val="tx1"/>
                </a:solidFill>
              </a:rPr>
              <a:t>, </a:t>
            </a:r>
            <a:r>
              <a:rPr lang="en-US" b="1" u="sng" dirty="0">
                <a:solidFill>
                  <a:srgbClr val="FF0000"/>
                </a:solidFill>
              </a:rPr>
              <a:t>taking into account the regional specificities</a:t>
            </a:r>
            <a:r>
              <a:rPr lang="en-US" dirty="0">
                <a:solidFill>
                  <a:schemeClr val="accent1">
                    <a:lumMod val="75000"/>
                  </a:schemeClr>
                </a:solidFill>
              </a:rPr>
              <a:t>. </a:t>
            </a:r>
            <a:endParaRPr lang="hu-HU" dirty="0">
              <a:solidFill>
                <a:schemeClr val="accent1">
                  <a:lumMod val="75000"/>
                </a:schemeClr>
              </a:solidFill>
            </a:endParaRPr>
          </a:p>
          <a:p>
            <a:pPr algn="just"/>
            <a:r>
              <a:rPr lang="en-US" dirty="0">
                <a:solidFill>
                  <a:schemeClr val="tx1"/>
                </a:solidFill>
              </a:rPr>
              <a:t>The added value of post-crisis recovery investments powered by </a:t>
            </a:r>
            <a:r>
              <a:rPr lang="en-US" dirty="0" err="1">
                <a:solidFill>
                  <a:schemeClr val="tx1"/>
                </a:solidFill>
              </a:rPr>
              <a:t>NextGenerationEU</a:t>
            </a:r>
            <a:r>
              <a:rPr lang="en-US" dirty="0">
                <a:solidFill>
                  <a:schemeClr val="tx1"/>
                </a:solidFill>
              </a:rPr>
              <a:t> and traditional cohesion investments will lie particularly in </a:t>
            </a:r>
            <a:r>
              <a:rPr lang="en-US" b="1" u="sng" dirty="0">
                <a:solidFill>
                  <a:srgbClr val="FF0000"/>
                </a:solidFill>
              </a:rPr>
              <a:t>tailoring investments to each region’s needs </a:t>
            </a:r>
            <a:r>
              <a:rPr lang="en-US" dirty="0">
                <a:solidFill>
                  <a:schemeClr val="tx1"/>
                </a:solidFill>
              </a:rPr>
              <a:t>— from basic infrastructure and digital education facilities in some to state-of-the art artificial intelligence applications in others</a:t>
            </a:r>
            <a:r>
              <a:rPr lang="hu-HU" dirty="0">
                <a:solidFill>
                  <a:schemeClr val="tx1"/>
                </a:solidFill>
              </a:rPr>
              <a:t>.</a:t>
            </a:r>
          </a:p>
          <a:p>
            <a:pPr algn="just"/>
            <a:endParaRPr lang="hu-HU" dirty="0">
              <a:solidFill>
                <a:schemeClr val="accent1">
                  <a:lumMod val="75000"/>
                </a:schemeClr>
              </a:solidFill>
            </a:endParaRPr>
          </a:p>
        </p:txBody>
      </p:sp>
    </p:spTree>
    <p:extLst>
      <p:ext uri="{BB962C8B-B14F-4D97-AF65-F5344CB8AC3E}">
        <p14:creationId xmlns:p14="http://schemas.microsoft.com/office/powerpoint/2010/main" val="3636675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accent1">
                    <a:lumMod val="75000"/>
                  </a:schemeClr>
                </a:solidFill>
              </a:rPr>
              <a:t>Local </a:t>
            </a:r>
            <a:r>
              <a:rPr lang="hu-HU" b="1" dirty="0" err="1">
                <a:solidFill>
                  <a:schemeClr val="accent1">
                    <a:lumMod val="75000"/>
                  </a:schemeClr>
                </a:solidFill>
              </a:rPr>
              <a:t>Economic</a:t>
            </a:r>
            <a:r>
              <a:rPr lang="hu-HU" b="1" dirty="0">
                <a:solidFill>
                  <a:schemeClr val="accent1">
                    <a:lumMod val="75000"/>
                  </a:schemeClr>
                </a:solidFill>
              </a:rPr>
              <a:t> </a:t>
            </a:r>
            <a:r>
              <a:rPr lang="hu-HU" b="1" dirty="0" err="1">
                <a:solidFill>
                  <a:schemeClr val="accent1">
                    <a:lumMod val="75000"/>
                  </a:schemeClr>
                </a:solidFill>
              </a:rPr>
              <a:t>Development</a:t>
            </a:r>
            <a:r>
              <a:rPr lang="hu-HU" b="1" dirty="0">
                <a:solidFill>
                  <a:schemeClr val="accent1">
                    <a:lumMod val="75000"/>
                  </a:schemeClr>
                </a:solidFill>
              </a:rPr>
              <a:t> (LED)</a:t>
            </a:r>
          </a:p>
        </p:txBody>
      </p:sp>
      <p:sp>
        <p:nvSpPr>
          <p:cNvPr id="3" name="Tartalom helye 2"/>
          <p:cNvSpPr>
            <a:spLocks noGrp="1"/>
          </p:cNvSpPr>
          <p:nvPr>
            <p:ph idx="1"/>
          </p:nvPr>
        </p:nvSpPr>
        <p:spPr>
          <a:xfrm>
            <a:off x="346510" y="1825625"/>
            <a:ext cx="9307854" cy="4351338"/>
          </a:xfrm>
        </p:spPr>
        <p:txBody>
          <a:bodyPr/>
          <a:lstStyle/>
          <a:p>
            <a:pPr algn="just"/>
            <a:r>
              <a:rPr lang="en-US" dirty="0">
                <a:solidFill>
                  <a:schemeClr val="tx1"/>
                </a:solidFill>
              </a:rPr>
              <a:t>Communities, cities and governments around the world increasingly turn to Local Economic Development (LED) strategies in response to the </a:t>
            </a:r>
            <a:r>
              <a:rPr lang="en-US" dirty="0">
                <a:solidFill>
                  <a:srgbClr val="FF0000"/>
                </a:solidFill>
              </a:rPr>
              <a:t>challenges of globalization and the drive for decentralization</a:t>
            </a:r>
            <a:r>
              <a:rPr lang="en-US" dirty="0">
                <a:solidFill>
                  <a:schemeClr val="accent1">
                    <a:lumMod val="75000"/>
                  </a:schemeClr>
                </a:solidFill>
              </a:rPr>
              <a:t>.</a:t>
            </a:r>
          </a:p>
          <a:p>
            <a:pPr algn="just"/>
            <a:r>
              <a:rPr lang="en-US" dirty="0">
                <a:solidFill>
                  <a:schemeClr val="tx1"/>
                </a:solidFill>
              </a:rPr>
              <a:t>LED means more than just economic growth. It is </a:t>
            </a:r>
            <a:r>
              <a:rPr lang="en-US" dirty="0">
                <a:solidFill>
                  <a:srgbClr val="FF0000"/>
                </a:solidFill>
              </a:rPr>
              <a:t>promoting participation and local dialogue, connecting people and their resources for better employment and a higher quality of life for both men and women.</a:t>
            </a:r>
          </a:p>
          <a:p>
            <a:endParaRPr lang="hu-HU" dirty="0"/>
          </a:p>
        </p:txBody>
      </p:sp>
    </p:spTree>
    <p:extLst>
      <p:ext uri="{BB962C8B-B14F-4D97-AF65-F5344CB8AC3E}">
        <p14:creationId xmlns:p14="http://schemas.microsoft.com/office/powerpoint/2010/main" val="1725259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accent1">
                    <a:lumMod val="75000"/>
                  </a:schemeClr>
                </a:solidFill>
              </a:rPr>
              <a:t>LEADER </a:t>
            </a:r>
            <a:r>
              <a:rPr lang="hu-HU" b="1" dirty="0" err="1">
                <a:solidFill>
                  <a:schemeClr val="accent1">
                    <a:lumMod val="75000"/>
                  </a:schemeClr>
                </a:solidFill>
              </a:rPr>
              <a:t>approach</a:t>
            </a:r>
            <a:endParaRPr lang="hu-HU" b="1" dirty="0">
              <a:solidFill>
                <a:schemeClr val="accent1">
                  <a:lumMod val="75000"/>
                </a:schemeClr>
              </a:solidFill>
            </a:endParaRPr>
          </a:p>
        </p:txBody>
      </p:sp>
      <p:sp>
        <p:nvSpPr>
          <p:cNvPr id="3" name="Tartalom helye 2"/>
          <p:cNvSpPr>
            <a:spLocks noGrp="1"/>
          </p:cNvSpPr>
          <p:nvPr>
            <p:ph idx="1"/>
          </p:nvPr>
        </p:nvSpPr>
        <p:spPr>
          <a:xfrm>
            <a:off x="298383" y="1825625"/>
            <a:ext cx="8813719" cy="4351338"/>
          </a:xfrm>
        </p:spPr>
        <p:txBody>
          <a:bodyPr/>
          <a:lstStyle/>
          <a:p>
            <a:pPr algn="just"/>
            <a:r>
              <a:rPr lang="fr-FR" dirty="0">
                <a:solidFill>
                  <a:schemeClr val="tx1"/>
                </a:solidFill>
              </a:rPr>
              <a:t>LEADER: </a:t>
            </a:r>
            <a:r>
              <a:rPr lang="fr-FR" i="1" dirty="0">
                <a:solidFill>
                  <a:schemeClr val="tx1"/>
                </a:solidFill>
              </a:rPr>
              <a:t>Liaison Entre Actions pour le Développement de l’Economie Rurale </a:t>
            </a:r>
            <a:r>
              <a:rPr lang="fr-FR" dirty="0">
                <a:solidFill>
                  <a:schemeClr val="tx1"/>
                </a:solidFill>
              </a:rPr>
              <a:t>– </a:t>
            </a:r>
            <a:r>
              <a:rPr lang="fr-FR" dirty="0">
                <a:solidFill>
                  <a:srgbClr val="FF0000"/>
                </a:solidFill>
              </a:rPr>
              <a:t>Links between the rural economy and development actions</a:t>
            </a:r>
            <a:r>
              <a:rPr lang="fr-FR" dirty="0">
                <a:solidFill>
                  <a:schemeClr val="accent1">
                    <a:lumMod val="75000"/>
                  </a:schemeClr>
                </a:solidFill>
              </a:rPr>
              <a:t>. </a:t>
            </a:r>
            <a:endParaRPr lang="hu-HU" dirty="0">
              <a:solidFill>
                <a:schemeClr val="accent1">
                  <a:lumMod val="75000"/>
                </a:schemeClr>
              </a:solidFill>
            </a:endParaRPr>
          </a:p>
          <a:p>
            <a:pPr algn="just"/>
            <a:r>
              <a:rPr lang="en-US" dirty="0">
                <a:solidFill>
                  <a:schemeClr val="tx1"/>
                </a:solidFill>
              </a:rPr>
              <a:t>Over the past 20 years, the LEADER approach to community-led local development (CLLD), has helped rural actors consider the long-term potential of their local region, and proven an effective and efficient tool in the delivery of development policies</a:t>
            </a:r>
            <a:r>
              <a:rPr lang="hu-HU" dirty="0">
                <a:solidFill>
                  <a:schemeClr val="tx1"/>
                </a:solidFill>
              </a:rPr>
              <a:t>.</a:t>
            </a:r>
          </a:p>
          <a:p>
            <a:pPr algn="just"/>
            <a:r>
              <a:rPr lang="en-US" dirty="0">
                <a:solidFill>
                  <a:schemeClr val="tx1"/>
                </a:solidFill>
              </a:rPr>
              <a:t>In Europe, since the 1990s, much of</a:t>
            </a:r>
            <a:r>
              <a:rPr lang="hu-HU" dirty="0">
                <a:solidFill>
                  <a:schemeClr val="tx1"/>
                </a:solidFill>
              </a:rPr>
              <a:t> </a:t>
            </a:r>
            <a:r>
              <a:rPr lang="en-US" dirty="0">
                <a:solidFill>
                  <a:schemeClr val="tx1"/>
                </a:solidFill>
              </a:rPr>
              <a:t>the focus in rural development practice has been targeted on local action and endogenous</a:t>
            </a:r>
            <a:r>
              <a:rPr lang="hu-HU" dirty="0">
                <a:solidFill>
                  <a:schemeClr val="tx1"/>
                </a:solidFill>
              </a:rPr>
              <a:t> </a:t>
            </a:r>
            <a:r>
              <a:rPr lang="en-US" dirty="0">
                <a:solidFill>
                  <a:srgbClr val="FF0000"/>
                </a:solidFill>
              </a:rPr>
              <a:t>(‘emerging from within’) </a:t>
            </a:r>
            <a:r>
              <a:rPr lang="en-US" dirty="0">
                <a:solidFill>
                  <a:schemeClr val="tx1"/>
                </a:solidFill>
              </a:rPr>
              <a:t>development initiatives, exemplified by the European Union’s LEADER</a:t>
            </a:r>
            <a:r>
              <a:rPr lang="hu-HU" dirty="0">
                <a:solidFill>
                  <a:schemeClr val="tx1"/>
                </a:solidFill>
              </a:rPr>
              <a:t> </a:t>
            </a:r>
            <a:r>
              <a:rPr lang="hu-HU" dirty="0" err="1">
                <a:solidFill>
                  <a:schemeClr val="tx1"/>
                </a:solidFill>
              </a:rPr>
              <a:t>Programme</a:t>
            </a:r>
            <a:r>
              <a:rPr lang="hu-HU" dirty="0">
                <a:solidFill>
                  <a:schemeClr val="tx1"/>
                </a:solidFill>
              </a:rPr>
              <a:t>.</a:t>
            </a:r>
          </a:p>
          <a:p>
            <a:pPr algn="just"/>
            <a:r>
              <a:rPr lang="hu-HU" dirty="0">
                <a:solidFill>
                  <a:schemeClr val="tx1"/>
                </a:solidFill>
              </a:rPr>
              <a:t>In </a:t>
            </a:r>
            <a:r>
              <a:rPr lang="en-US" dirty="0">
                <a:solidFill>
                  <a:schemeClr val="tx1"/>
                </a:solidFill>
              </a:rPr>
              <a:t>practice, LEADER put at the heart of the development process autonomous local action groups</a:t>
            </a:r>
            <a:r>
              <a:rPr lang="hu-HU" dirty="0">
                <a:solidFill>
                  <a:schemeClr val="tx1"/>
                </a:solidFill>
              </a:rPr>
              <a:t> </a:t>
            </a:r>
            <a:r>
              <a:rPr lang="en-US" dirty="0">
                <a:solidFill>
                  <a:schemeClr val="tx1"/>
                </a:solidFill>
              </a:rPr>
              <a:t>(</a:t>
            </a:r>
            <a:r>
              <a:rPr lang="en-US" dirty="0" err="1">
                <a:solidFill>
                  <a:schemeClr val="tx1"/>
                </a:solidFill>
              </a:rPr>
              <a:t>LAGs</a:t>
            </a:r>
            <a:r>
              <a:rPr lang="en-US" dirty="0">
                <a:solidFill>
                  <a:schemeClr val="tx1"/>
                </a:solidFill>
              </a:rPr>
              <a:t>) ‘working in partnership’ across public, private and voluntary sectors</a:t>
            </a:r>
            <a:r>
              <a:rPr lang="hu-HU" dirty="0">
                <a:solidFill>
                  <a:schemeClr val="tx1"/>
                </a:solidFill>
              </a:rPr>
              <a:t>.</a:t>
            </a:r>
          </a:p>
        </p:txBody>
      </p:sp>
    </p:spTree>
    <p:extLst>
      <p:ext uri="{BB962C8B-B14F-4D97-AF65-F5344CB8AC3E}">
        <p14:creationId xmlns:p14="http://schemas.microsoft.com/office/powerpoint/2010/main" val="326063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182726" cy="1040163"/>
          </a:xfrm>
        </p:spPr>
        <p:txBody>
          <a:bodyPr/>
          <a:lstStyle/>
          <a:p>
            <a:r>
              <a:rPr lang="hu-HU" dirty="0" err="1">
                <a:solidFill>
                  <a:schemeClr val="accent1">
                    <a:lumMod val="75000"/>
                  </a:schemeClr>
                </a:solidFill>
              </a:rPr>
              <a:t>Community</a:t>
            </a:r>
            <a:r>
              <a:rPr lang="hu-HU" dirty="0">
                <a:solidFill>
                  <a:schemeClr val="accent1">
                    <a:lumMod val="75000"/>
                  </a:schemeClr>
                </a:solidFill>
              </a:rPr>
              <a:t>-led Local </a:t>
            </a:r>
            <a:r>
              <a:rPr lang="hu-HU" dirty="0" err="1">
                <a:solidFill>
                  <a:schemeClr val="accent1">
                    <a:lumMod val="75000"/>
                  </a:schemeClr>
                </a:solidFill>
              </a:rPr>
              <a:t>Development</a:t>
            </a:r>
            <a:endParaRPr lang="hu-HU" dirty="0">
              <a:solidFill>
                <a:schemeClr val="accent1">
                  <a:lumMod val="75000"/>
                </a:schemeClr>
              </a:solidFill>
            </a:endParaRPr>
          </a:p>
        </p:txBody>
      </p:sp>
      <p:sp>
        <p:nvSpPr>
          <p:cNvPr id="3" name="Tartalom helye 2"/>
          <p:cNvSpPr>
            <a:spLocks noGrp="1"/>
          </p:cNvSpPr>
          <p:nvPr>
            <p:ph idx="1"/>
          </p:nvPr>
        </p:nvSpPr>
        <p:spPr>
          <a:xfrm>
            <a:off x="86628" y="1405288"/>
            <a:ext cx="10182726" cy="4771675"/>
          </a:xfrm>
        </p:spPr>
        <p:txBody>
          <a:bodyPr/>
          <a:lstStyle/>
          <a:p>
            <a:r>
              <a:rPr lang="en-US" dirty="0">
                <a:solidFill>
                  <a:schemeClr val="tx1"/>
                </a:solidFill>
              </a:rPr>
              <a:t>CLLD is based on the </a:t>
            </a:r>
            <a:r>
              <a:rPr lang="en-US" u="sng" dirty="0">
                <a:solidFill>
                  <a:schemeClr val="tx1"/>
                </a:solidFill>
                <a:hlinkClick r:id="rId2">
                  <a:extLst>
                    <a:ext uri="{A12FA001-AC4F-418D-AE19-62706E023703}">
                      <ahyp:hlinkClr xmlns:ahyp="http://schemas.microsoft.com/office/drawing/2018/hyperlinkcolor" val="tx"/>
                    </a:ext>
                  </a:extLst>
                </a:hlinkClick>
              </a:rPr>
              <a:t>7 LEADER principles</a:t>
            </a:r>
            <a:r>
              <a:rPr lang="en-US" u="sng" dirty="0">
                <a:solidFill>
                  <a:schemeClr val="tx1"/>
                </a:solidFill>
              </a:rPr>
              <a:t> </a:t>
            </a:r>
            <a:r>
              <a:rPr lang="en-US" dirty="0">
                <a:solidFill>
                  <a:schemeClr val="tx1"/>
                </a:solidFill>
              </a:rPr>
              <a:t>which are all equally important to ensuring the success of the approach and, in particular, responding to local needs in a targeted way that top</a:t>
            </a:r>
            <a:r>
              <a:rPr lang="hu-HU" dirty="0">
                <a:solidFill>
                  <a:schemeClr val="tx1"/>
                </a:solidFill>
              </a:rPr>
              <a:t>-</a:t>
            </a:r>
            <a:r>
              <a:rPr lang="en-US" dirty="0">
                <a:solidFill>
                  <a:schemeClr val="tx1"/>
                </a:solidFill>
              </a:rPr>
              <a:t>down approaches to socio-economic development cannot.</a:t>
            </a:r>
            <a:endParaRPr lang="hu-HU" dirty="0">
              <a:solidFill>
                <a:schemeClr val="tx1"/>
              </a:solidFill>
            </a:endParaRP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11" y="2731092"/>
            <a:ext cx="7463289" cy="3921168"/>
          </a:xfrm>
          <a:prstGeom prst="rect">
            <a:avLst/>
          </a:prstGeom>
        </p:spPr>
      </p:pic>
    </p:spTree>
    <p:extLst>
      <p:ext uri="{BB962C8B-B14F-4D97-AF65-F5344CB8AC3E}">
        <p14:creationId xmlns:p14="http://schemas.microsoft.com/office/powerpoint/2010/main" val="202807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b="1" dirty="0">
                <a:solidFill>
                  <a:schemeClr val="accent1">
                    <a:lumMod val="75000"/>
                  </a:schemeClr>
                </a:solidFill>
              </a:rPr>
              <a:t>CLLD </a:t>
            </a:r>
            <a:r>
              <a:rPr lang="hu-HU" b="1" dirty="0">
                <a:solidFill>
                  <a:schemeClr val="accent1">
                    <a:lumMod val="75000"/>
                  </a:schemeClr>
                </a:solidFill>
              </a:rPr>
              <a:t>is </a:t>
            </a:r>
            <a:r>
              <a:rPr lang="hu-HU" b="1" dirty="0" err="1">
                <a:solidFill>
                  <a:schemeClr val="accent1">
                    <a:lumMod val="75000"/>
                  </a:schemeClr>
                </a:solidFill>
              </a:rPr>
              <a:t>based</a:t>
            </a:r>
            <a:r>
              <a:rPr lang="hu-HU" b="1" dirty="0">
                <a:solidFill>
                  <a:schemeClr val="accent1">
                    <a:lumMod val="75000"/>
                  </a:schemeClr>
                </a:solidFill>
              </a:rPr>
              <a:t> </a:t>
            </a:r>
            <a:r>
              <a:rPr lang="hu-HU" b="1" dirty="0" err="1">
                <a:solidFill>
                  <a:schemeClr val="accent1">
                    <a:lumMod val="75000"/>
                  </a:schemeClr>
                </a:solidFill>
              </a:rPr>
              <a:t>on</a:t>
            </a:r>
            <a:r>
              <a:rPr lang="hu-HU" b="1" dirty="0">
                <a:solidFill>
                  <a:schemeClr val="accent1">
                    <a:lumMod val="75000"/>
                  </a:schemeClr>
                </a:solidFill>
              </a:rPr>
              <a:t> 3 </a:t>
            </a:r>
            <a:r>
              <a:rPr lang="hu-HU" b="1" dirty="0" err="1">
                <a:solidFill>
                  <a:schemeClr val="accent1">
                    <a:lumMod val="75000"/>
                  </a:schemeClr>
                </a:solidFill>
              </a:rPr>
              <a:t>interconnected</a:t>
            </a:r>
            <a:r>
              <a:rPr lang="hu-HU" b="1" dirty="0">
                <a:solidFill>
                  <a:schemeClr val="accent1">
                    <a:lumMod val="75000"/>
                  </a:schemeClr>
                </a:solidFill>
              </a:rPr>
              <a:t> </a:t>
            </a:r>
            <a:r>
              <a:rPr lang="hu-HU" b="1" dirty="0" err="1">
                <a:solidFill>
                  <a:schemeClr val="accent1">
                    <a:lumMod val="75000"/>
                  </a:schemeClr>
                </a:solidFill>
              </a:rPr>
              <a:t>elements</a:t>
            </a:r>
            <a:r>
              <a:rPr lang="en-US" b="1" dirty="0">
                <a:solidFill>
                  <a:schemeClr val="accent1">
                    <a:lumMod val="75000"/>
                  </a:schemeClr>
                </a:solidFill>
              </a:rPr>
              <a:t>:</a:t>
            </a:r>
            <a:endParaRPr lang="hu-HU" dirty="0">
              <a:solidFill>
                <a:schemeClr val="accent1">
                  <a:lumMod val="75000"/>
                </a:schemeClr>
              </a:solidFill>
            </a:endParaRPr>
          </a:p>
        </p:txBody>
      </p:sp>
      <p:sp>
        <p:nvSpPr>
          <p:cNvPr id="3" name="Tartalom helye 2"/>
          <p:cNvSpPr>
            <a:spLocks noGrp="1"/>
          </p:cNvSpPr>
          <p:nvPr>
            <p:ph idx="1"/>
          </p:nvPr>
        </p:nvSpPr>
        <p:spPr>
          <a:xfrm>
            <a:off x="356135" y="1825625"/>
            <a:ext cx="9808591" cy="4351338"/>
          </a:xfrm>
        </p:spPr>
        <p:txBody>
          <a:bodyPr>
            <a:normAutofit/>
          </a:bodyPr>
          <a:lstStyle/>
          <a:p>
            <a:pPr marL="514350" indent="-514350" algn="just">
              <a:buFont typeface="+mj-lt"/>
              <a:buAutoNum type="arabicPeriod"/>
            </a:pPr>
            <a:r>
              <a:rPr lang="en-US" dirty="0">
                <a:solidFill>
                  <a:schemeClr val="tx1"/>
                </a:solidFill>
              </a:rPr>
              <a:t>local action groups (representatives of public and private local socio-economic interests)</a:t>
            </a:r>
          </a:p>
          <a:p>
            <a:pPr marL="514350" indent="-514350" algn="just">
              <a:buFont typeface="+mj-lt"/>
              <a:buAutoNum type="arabicPeriod"/>
            </a:pPr>
            <a:r>
              <a:rPr lang="en-US" dirty="0">
                <a:solidFill>
                  <a:schemeClr val="tx1"/>
                </a:solidFill>
              </a:rPr>
              <a:t>integrated local development strategies</a:t>
            </a:r>
          </a:p>
          <a:p>
            <a:pPr marL="514350" indent="-514350" algn="just">
              <a:buFont typeface="+mj-lt"/>
              <a:buAutoNum type="arabicPeriod"/>
            </a:pPr>
            <a:r>
              <a:rPr lang="en-US" dirty="0">
                <a:solidFill>
                  <a:schemeClr val="tx1"/>
                </a:solidFill>
              </a:rPr>
              <a:t>well-defined territories</a:t>
            </a:r>
            <a:endParaRPr lang="hu-HU" dirty="0">
              <a:solidFill>
                <a:schemeClr val="tx1"/>
              </a:solidFill>
            </a:endParaRPr>
          </a:p>
          <a:p>
            <a:pPr algn="just"/>
            <a:endParaRPr lang="hu-HU" dirty="0">
              <a:solidFill>
                <a:schemeClr val="accent1">
                  <a:lumMod val="75000"/>
                </a:schemeClr>
              </a:solidFill>
            </a:endParaRPr>
          </a:p>
          <a:p>
            <a:pPr marL="0" indent="0" algn="just">
              <a:buNone/>
            </a:pPr>
            <a:r>
              <a:rPr lang="en-US" dirty="0">
                <a:solidFill>
                  <a:schemeClr val="tx1"/>
                </a:solidFill>
              </a:rPr>
              <a:t>CLLD is a specific tool for use at sub-regional level, which is complementary to other development support at local level. </a:t>
            </a:r>
            <a:endParaRPr lang="hu-HU" dirty="0">
              <a:solidFill>
                <a:schemeClr val="tx1"/>
              </a:solidFill>
            </a:endParaRPr>
          </a:p>
          <a:p>
            <a:pPr marL="0" indent="0" algn="just">
              <a:buNone/>
            </a:pPr>
            <a:r>
              <a:rPr lang="en-US" dirty="0">
                <a:solidFill>
                  <a:schemeClr val="tx1"/>
                </a:solidFill>
              </a:rPr>
              <a:t>CLLD can </a:t>
            </a:r>
            <a:r>
              <a:rPr lang="en-US" dirty="0" err="1">
                <a:solidFill>
                  <a:schemeClr val="tx1"/>
                </a:solidFill>
              </a:rPr>
              <a:t>mobilise</a:t>
            </a:r>
            <a:r>
              <a:rPr lang="en-US" dirty="0">
                <a:solidFill>
                  <a:schemeClr val="tx1"/>
                </a:solidFill>
              </a:rPr>
              <a:t> and involve local communities and </a:t>
            </a:r>
            <a:r>
              <a:rPr lang="en-US" dirty="0" err="1">
                <a:solidFill>
                  <a:schemeClr val="tx1"/>
                </a:solidFill>
              </a:rPr>
              <a:t>organisations</a:t>
            </a:r>
            <a:r>
              <a:rPr lang="en-US" dirty="0">
                <a:solidFill>
                  <a:schemeClr val="tx1"/>
                </a:solidFill>
              </a:rPr>
              <a:t> to contribute to achieving the Europe 2020 Strategy goals of </a:t>
            </a:r>
            <a:r>
              <a:rPr lang="en-US" dirty="0">
                <a:solidFill>
                  <a:srgbClr val="FF0000"/>
                </a:solidFill>
              </a:rPr>
              <a:t>smart, sustainable and inclusive growth</a:t>
            </a:r>
            <a:r>
              <a:rPr lang="en-US" dirty="0">
                <a:solidFill>
                  <a:schemeClr val="tx1"/>
                </a:solidFill>
              </a:rPr>
              <a:t>, fostering territorial cohesion and reaching specific policy objectives.</a:t>
            </a:r>
            <a:endParaRPr lang="hu-HU" dirty="0">
              <a:solidFill>
                <a:schemeClr val="tx1"/>
              </a:solidFill>
            </a:endParaRPr>
          </a:p>
          <a:p>
            <a:pPr algn="just"/>
            <a:endParaRPr lang="en-US" dirty="0">
              <a:solidFill>
                <a:schemeClr val="accent1">
                  <a:lumMod val="75000"/>
                </a:schemeClr>
              </a:solidFill>
            </a:endParaRPr>
          </a:p>
        </p:txBody>
      </p:sp>
    </p:spTree>
    <p:extLst>
      <p:ext uri="{BB962C8B-B14F-4D97-AF65-F5344CB8AC3E}">
        <p14:creationId xmlns:p14="http://schemas.microsoft.com/office/powerpoint/2010/main" val="394738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b="1" dirty="0">
                <a:solidFill>
                  <a:schemeClr val="accent1">
                    <a:lumMod val="75000"/>
                  </a:schemeClr>
                </a:solidFill>
              </a:rPr>
              <a:t>A single methodology regarding CLLD </a:t>
            </a:r>
            <a:r>
              <a:rPr lang="hu-HU" b="1" dirty="0" err="1">
                <a:solidFill>
                  <a:schemeClr val="accent1">
                    <a:lumMod val="75000"/>
                  </a:schemeClr>
                </a:solidFill>
              </a:rPr>
              <a:t>which</a:t>
            </a:r>
            <a:r>
              <a:rPr lang="hu-HU" b="1" dirty="0">
                <a:solidFill>
                  <a:schemeClr val="accent1">
                    <a:lumMod val="75000"/>
                  </a:schemeClr>
                </a:solidFill>
              </a:rPr>
              <a:t>…</a:t>
            </a:r>
          </a:p>
        </p:txBody>
      </p:sp>
      <p:sp>
        <p:nvSpPr>
          <p:cNvPr id="3" name="Tartalom helye 2"/>
          <p:cNvSpPr>
            <a:spLocks noGrp="1"/>
          </p:cNvSpPr>
          <p:nvPr>
            <p:ph idx="1"/>
          </p:nvPr>
        </p:nvSpPr>
        <p:spPr>
          <a:xfrm>
            <a:off x="259882" y="1825625"/>
            <a:ext cx="9628397" cy="4351338"/>
          </a:xfrm>
        </p:spPr>
        <p:txBody>
          <a:bodyPr>
            <a:normAutofit/>
          </a:bodyPr>
          <a:lstStyle/>
          <a:p>
            <a:r>
              <a:rPr lang="en-US" dirty="0">
                <a:solidFill>
                  <a:schemeClr val="tx1"/>
                </a:solidFill>
              </a:rPr>
              <a:t>focuses on specific </a:t>
            </a:r>
            <a:r>
              <a:rPr lang="en-US" b="1" dirty="0">
                <a:solidFill>
                  <a:srgbClr val="FF0000"/>
                </a:solidFill>
              </a:rPr>
              <a:t>sub-regional areas</a:t>
            </a:r>
            <a:r>
              <a:rPr lang="en-US" dirty="0">
                <a:solidFill>
                  <a:schemeClr val="accent1">
                    <a:lumMod val="75000"/>
                  </a:schemeClr>
                </a:solidFill>
              </a:rPr>
              <a:t>;</a:t>
            </a:r>
          </a:p>
          <a:p>
            <a:r>
              <a:rPr lang="en-US" dirty="0">
                <a:solidFill>
                  <a:schemeClr val="tx1"/>
                </a:solidFill>
              </a:rPr>
              <a:t>is community-led, by </a:t>
            </a:r>
            <a:r>
              <a:rPr lang="en-US" b="1" dirty="0">
                <a:solidFill>
                  <a:srgbClr val="FF0000"/>
                </a:solidFill>
              </a:rPr>
              <a:t>local action groups </a:t>
            </a:r>
            <a:r>
              <a:rPr lang="en-US" dirty="0">
                <a:solidFill>
                  <a:schemeClr val="tx1"/>
                </a:solidFill>
              </a:rPr>
              <a:t>composed of representatives of local public and private socio-economic interests;</a:t>
            </a:r>
          </a:p>
          <a:p>
            <a:r>
              <a:rPr lang="en-US" dirty="0">
                <a:solidFill>
                  <a:schemeClr val="tx1"/>
                </a:solidFill>
              </a:rPr>
              <a:t>is carried out through integrated and </a:t>
            </a:r>
            <a:r>
              <a:rPr lang="en-US" dirty="0">
                <a:solidFill>
                  <a:srgbClr val="FF0000"/>
                </a:solidFill>
              </a:rPr>
              <a:t>multi-sectoral </a:t>
            </a:r>
            <a:r>
              <a:rPr lang="en-US" b="1" dirty="0">
                <a:solidFill>
                  <a:srgbClr val="FF0000"/>
                </a:solidFill>
              </a:rPr>
              <a:t>area-based local development strategies</a:t>
            </a:r>
            <a:r>
              <a:rPr lang="en-US" dirty="0">
                <a:solidFill>
                  <a:schemeClr val="accent1">
                    <a:lumMod val="75000"/>
                  </a:schemeClr>
                </a:solidFill>
              </a:rPr>
              <a:t>, </a:t>
            </a:r>
            <a:r>
              <a:rPr lang="en-US" dirty="0">
                <a:solidFill>
                  <a:schemeClr val="tx1"/>
                </a:solidFill>
              </a:rPr>
              <a:t>designed taking into consideration </a:t>
            </a:r>
            <a:r>
              <a:rPr lang="en-US" b="1" dirty="0">
                <a:solidFill>
                  <a:srgbClr val="FF0000"/>
                </a:solidFill>
              </a:rPr>
              <a:t>local needs and potential</a:t>
            </a:r>
            <a:r>
              <a:rPr lang="en-US" dirty="0">
                <a:solidFill>
                  <a:schemeClr val="accent1">
                    <a:lumMod val="75000"/>
                  </a:schemeClr>
                </a:solidFill>
              </a:rPr>
              <a:t>; </a:t>
            </a:r>
            <a:r>
              <a:rPr lang="en-US" dirty="0">
                <a:solidFill>
                  <a:schemeClr val="tx1"/>
                </a:solidFill>
              </a:rPr>
              <a:t>and</a:t>
            </a:r>
          </a:p>
          <a:p>
            <a:r>
              <a:rPr lang="en-US" dirty="0">
                <a:solidFill>
                  <a:schemeClr val="tx1"/>
                </a:solidFill>
              </a:rPr>
              <a:t>takes into consideration local needs and potential, includes </a:t>
            </a:r>
            <a:r>
              <a:rPr lang="en-US" b="1" dirty="0">
                <a:solidFill>
                  <a:srgbClr val="FF0000"/>
                </a:solidFill>
              </a:rPr>
              <a:t>innovative </a:t>
            </a:r>
            <a:r>
              <a:rPr lang="en-US" b="1" dirty="0">
                <a:solidFill>
                  <a:schemeClr val="tx1"/>
                </a:solidFill>
              </a:rPr>
              <a:t>features </a:t>
            </a:r>
            <a:r>
              <a:rPr lang="en-US" dirty="0">
                <a:solidFill>
                  <a:schemeClr val="tx1"/>
                </a:solidFill>
              </a:rPr>
              <a:t>in the local context, </a:t>
            </a:r>
            <a:r>
              <a:rPr lang="en-US" b="1" dirty="0">
                <a:solidFill>
                  <a:schemeClr val="tx1"/>
                </a:solidFill>
              </a:rPr>
              <a:t>networking </a:t>
            </a:r>
            <a:r>
              <a:rPr lang="en-US" dirty="0">
                <a:solidFill>
                  <a:schemeClr val="tx1"/>
                </a:solidFill>
              </a:rPr>
              <a:t>and, where appropriate, </a:t>
            </a:r>
            <a:r>
              <a:rPr lang="en-US" b="1" dirty="0">
                <a:solidFill>
                  <a:schemeClr val="tx1"/>
                </a:solidFill>
              </a:rPr>
              <a:t>co-operation</a:t>
            </a:r>
            <a:r>
              <a:rPr lang="en-US" dirty="0">
                <a:solidFill>
                  <a:schemeClr val="tx1"/>
                </a:solidFill>
              </a:rPr>
              <a:t>.</a:t>
            </a:r>
          </a:p>
          <a:p>
            <a:endParaRPr lang="hu-HU" dirty="0">
              <a:solidFill>
                <a:schemeClr val="accent1">
                  <a:lumMod val="75000"/>
                </a:schemeClr>
              </a:solidFill>
            </a:endParaRPr>
          </a:p>
          <a:p>
            <a:pPr marL="0" indent="0">
              <a:buNone/>
            </a:pPr>
            <a:r>
              <a:rPr lang="en-US" dirty="0">
                <a:solidFill>
                  <a:schemeClr val="tx1"/>
                </a:solidFill>
              </a:rPr>
              <a:t>This single methodology will allow for </a:t>
            </a:r>
            <a:r>
              <a:rPr lang="en-US" b="1" dirty="0">
                <a:solidFill>
                  <a:schemeClr val="tx1"/>
                </a:solidFill>
              </a:rPr>
              <a:t>connected and integrated use of the Funds to deliver local development strategies</a:t>
            </a:r>
            <a:r>
              <a:rPr lang="en-US" dirty="0">
                <a:solidFill>
                  <a:schemeClr val="tx1"/>
                </a:solidFill>
              </a:rPr>
              <a:t>. </a:t>
            </a:r>
          </a:p>
        </p:txBody>
      </p:sp>
    </p:spTree>
    <p:extLst>
      <p:ext uri="{BB962C8B-B14F-4D97-AF65-F5344CB8AC3E}">
        <p14:creationId xmlns:p14="http://schemas.microsoft.com/office/powerpoint/2010/main" val="2071127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accent1">
                    <a:lumMod val="75000"/>
                  </a:schemeClr>
                </a:solidFill>
              </a:rPr>
              <a:t>The </a:t>
            </a:r>
            <a:r>
              <a:rPr lang="hu-HU" b="1" dirty="0" err="1">
                <a:solidFill>
                  <a:schemeClr val="accent1">
                    <a:lumMod val="75000"/>
                  </a:schemeClr>
                </a:solidFill>
              </a:rPr>
              <a:t>aims</a:t>
            </a:r>
            <a:r>
              <a:rPr lang="hu-HU" b="1" dirty="0">
                <a:solidFill>
                  <a:schemeClr val="accent1">
                    <a:lumMod val="75000"/>
                  </a:schemeClr>
                </a:solidFill>
              </a:rPr>
              <a:t> of CLLD </a:t>
            </a:r>
            <a:r>
              <a:rPr lang="hu-HU" b="1" dirty="0" err="1">
                <a:solidFill>
                  <a:schemeClr val="accent1">
                    <a:lumMod val="75000"/>
                  </a:schemeClr>
                </a:solidFill>
              </a:rPr>
              <a:t>are</a:t>
            </a:r>
            <a:r>
              <a:rPr lang="hu-HU" b="1" dirty="0">
                <a:solidFill>
                  <a:schemeClr val="accent1">
                    <a:lumMod val="75000"/>
                  </a:schemeClr>
                </a:solidFill>
              </a:rPr>
              <a:t> </a:t>
            </a:r>
            <a:r>
              <a:rPr lang="hu-HU" b="1" dirty="0" err="1">
                <a:solidFill>
                  <a:schemeClr val="accent1">
                    <a:lumMod val="75000"/>
                  </a:schemeClr>
                </a:solidFill>
              </a:rPr>
              <a:t>to</a:t>
            </a:r>
            <a:r>
              <a:rPr lang="hu-HU" b="1" dirty="0">
                <a:solidFill>
                  <a:schemeClr val="accent1">
                    <a:lumMod val="75000"/>
                  </a:schemeClr>
                </a:solidFill>
              </a:rPr>
              <a:t>…</a:t>
            </a:r>
          </a:p>
        </p:txBody>
      </p:sp>
      <p:sp>
        <p:nvSpPr>
          <p:cNvPr id="3" name="Tartalom helye 2"/>
          <p:cNvSpPr>
            <a:spLocks noGrp="1"/>
          </p:cNvSpPr>
          <p:nvPr>
            <p:ph idx="1"/>
          </p:nvPr>
        </p:nvSpPr>
        <p:spPr>
          <a:xfrm>
            <a:off x="308008" y="1825625"/>
            <a:ext cx="9654700" cy="4351338"/>
          </a:xfrm>
        </p:spPr>
        <p:txBody>
          <a:bodyPr>
            <a:normAutofit/>
          </a:bodyPr>
          <a:lstStyle/>
          <a:p>
            <a:pPr algn="just"/>
            <a:r>
              <a:rPr lang="en-US" dirty="0">
                <a:solidFill>
                  <a:schemeClr val="tx1"/>
                </a:solidFill>
              </a:rPr>
              <a:t>encourage local communities to </a:t>
            </a:r>
            <a:r>
              <a:rPr lang="en-US" b="1" dirty="0">
                <a:solidFill>
                  <a:srgbClr val="FF0000"/>
                </a:solidFill>
              </a:rPr>
              <a:t>develop integrated bottom-up approaches </a:t>
            </a:r>
            <a:r>
              <a:rPr lang="en-US" dirty="0">
                <a:solidFill>
                  <a:schemeClr val="tx1"/>
                </a:solidFill>
              </a:rPr>
              <a:t>in circumstances where there is a need to respond to territorial and local challenges calling for structural change;</a:t>
            </a:r>
          </a:p>
          <a:p>
            <a:pPr algn="just"/>
            <a:r>
              <a:rPr lang="en-US" b="1" dirty="0">
                <a:solidFill>
                  <a:srgbClr val="FF0000"/>
                </a:solidFill>
              </a:rPr>
              <a:t>build community capacity and stimulate innovation </a:t>
            </a:r>
            <a:r>
              <a:rPr lang="en-US" dirty="0">
                <a:solidFill>
                  <a:schemeClr val="tx1"/>
                </a:solidFill>
              </a:rPr>
              <a:t>(including social innovation), entrepreneurship and capacity for change by encouraging the development and discovery of untapped potential from within communities and territories;</a:t>
            </a:r>
          </a:p>
          <a:p>
            <a:pPr algn="just"/>
            <a:r>
              <a:rPr lang="en-US" b="1" dirty="0">
                <a:solidFill>
                  <a:srgbClr val="FF0000"/>
                </a:solidFill>
              </a:rPr>
              <a:t>promote community ownership </a:t>
            </a:r>
            <a:r>
              <a:rPr lang="en-US" dirty="0">
                <a:solidFill>
                  <a:schemeClr val="tx1"/>
                </a:solidFill>
              </a:rPr>
              <a:t>by increasing participation within communities and build the sense of involvement and ownership that can increase the effectiveness of EU policies; and</a:t>
            </a:r>
          </a:p>
          <a:p>
            <a:pPr algn="just"/>
            <a:r>
              <a:rPr lang="en-US" b="1" dirty="0">
                <a:solidFill>
                  <a:srgbClr val="FF0000"/>
                </a:solidFill>
              </a:rPr>
              <a:t>assist multi-level governance </a:t>
            </a:r>
            <a:r>
              <a:rPr lang="en-US" dirty="0">
                <a:solidFill>
                  <a:schemeClr val="tx1"/>
                </a:solidFill>
              </a:rPr>
              <a:t>by providing a route for local communities to fully take part in shaping the implementation of EU objectives in all areas.</a:t>
            </a:r>
          </a:p>
          <a:p>
            <a:endParaRPr lang="hu-HU" dirty="0">
              <a:solidFill>
                <a:schemeClr val="accent1">
                  <a:lumMod val="75000"/>
                </a:schemeClr>
              </a:solidFill>
            </a:endParaRPr>
          </a:p>
        </p:txBody>
      </p:sp>
    </p:spTree>
    <p:extLst>
      <p:ext uri="{BB962C8B-B14F-4D97-AF65-F5344CB8AC3E}">
        <p14:creationId xmlns:p14="http://schemas.microsoft.com/office/powerpoint/2010/main" val="2057132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accent1">
                    <a:lumMod val="75000"/>
                  </a:schemeClr>
                </a:solidFill>
              </a:rPr>
              <a:t>The </a:t>
            </a:r>
            <a:r>
              <a:rPr lang="hu-HU" b="1" dirty="0" err="1">
                <a:solidFill>
                  <a:schemeClr val="accent1">
                    <a:lumMod val="75000"/>
                  </a:schemeClr>
                </a:solidFill>
              </a:rPr>
              <a:t>key</a:t>
            </a:r>
            <a:r>
              <a:rPr lang="hu-HU" b="1" dirty="0">
                <a:solidFill>
                  <a:schemeClr val="accent1">
                    <a:lumMod val="75000"/>
                  </a:schemeClr>
                </a:solidFill>
              </a:rPr>
              <a:t> </a:t>
            </a:r>
            <a:r>
              <a:rPr lang="hu-HU" b="1" dirty="0" err="1">
                <a:solidFill>
                  <a:schemeClr val="accent1">
                    <a:lumMod val="75000"/>
                  </a:schemeClr>
                </a:solidFill>
              </a:rPr>
              <a:t>components</a:t>
            </a:r>
            <a:r>
              <a:rPr lang="hu-HU" b="1" dirty="0">
                <a:solidFill>
                  <a:schemeClr val="accent1">
                    <a:lumMod val="75000"/>
                  </a:schemeClr>
                </a:solidFill>
              </a:rPr>
              <a:t> of CLLD</a:t>
            </a:r>
          </a:p>
        </p:txBody>
      </p:sp>
      <p:sp>
        <p:nvSpPr>
          <p:cNvPr id="3" name="Tartalom helye 2"/>
          <p:cNvSpPr>
            <a:spLocks noGrp="1"/>
          </p:cNvSpPr>
          <p:nvPr>
            <p:ph idx="1"/>
          </p:nvPr>
        </p:nvSpPr>
        <p:spPr>
          <a:xfrm>
            <a:off x="308008" y="1825625"/>
            <a:ext cx="9442048" cy="4351338"/>
          </a:xfrm>
        </p:spPr>
        <p:txBody>
          <a:bodyPr/>
          <a:lstStyle/>
          <a:p>
            <a:pPr marL="514350" indent="-514350" algn="just">
              <a:buAutoNum type="arabicPeriod"/>
            </a:pPr>
            <a:r>
              <a:rPr lang="en-US" sz="2000" dirty="0">
                <a:solidFill>
                  <a:schemeClr val="tx1"/>
                </a:solidFill>
              </a:rPr>
              <a:t>The </a:t>
            </a:r>
            <a:r>
              <a:rPr lang="en-US" sz="2000" b="1" dirty="0">
                <a:solidFill>
                  <a:srgbClr val="FF0000"/>
                </a:solidFill>
              </a:rPr>
              <a:t>local action groups </a:t>
            </a:r>
            <a:r>
              <a:rPr lang="en-US" sz="2000" dirty="0">
                <a:solidFill>
                  <a:schemeClr val="tx1"/>
                </a:solidFill>
              </a:rPr>
              <a:t>should be made up of representatives of local public and private socio-economic interests, such as entrepreneurs and their associations, local authorities, </a:t>
            </a:r>
            <a:r>
              <a:rPr lang="en-US" sz="2000" dirty="0" err="1">
                <a:solidFill>
                  <a:schemeClr val="tx1"/>
                </a:solidFill>
              </a:rPr>
              <a:t>neighbourhood</a:t>
            </a:r>
            <a:r>
              <a:rPr lang="en-US" sz="2000" dirty="0">
                <a:solidFill>
                  <a:schemeClr val="tx1"/>
                </a:solidFill>
              </a:rPr>
              <a:t> or rural associations, groups of citizens (such as minorities, senior citizens, women/men, youth, entrepreneurs, etc.), community and voluntary </a:t>
            </a:r>
            <a:r>
              <a:rPr lang="en-US" sz="2000" dirty="0" err="1">
                <a:solidFill>
                  <a:schemeClr val="tx1"/>
                </a:solidFill>
              </a:rPr>
              <a:t>organisations</a:t>
            </a:r>
            <a:r>
              <a:rPr lang="en-US" sz="2000" dirty="0">
                <a:solidFill>
                  <a:schemeClr val="tx1"/>
                </a:solidFill>
              </a:rPr>
              <a:t>, etc. </a:t>
            </a:r>
            <a:endParaRPr lang="hu-HU" sz="2000" dirty="0">
              <a:solidFill>
                <a:schemeClr val="tx1"/>
              </a:solidFill>
            </a:endParaRPr>
          </a:p>
          <a:p>
            <a:pPr marL="0" indent="0" algn="just">
              <a:buNone/>
            </a:pPr>
            <a:r>
              <a:rPr lang="en-US" sz="2000" dirty="0">
                <a:solidFill>
                  <a:schemeClr val="tx1"/>
                </a:solidFill>
              </a:rPr>
              <a:t>At least 50 % of the votes in selection decisions should be cast by partners which are not public authorities and no single interest group should have more than 49 % of the votes.</a:t>
            </a:r>
          </a:p>
          <a:p>
            <a:endParaRPr lang="hu-HU" dirty="0"/>
          </a:p>
        </p:txBody>
      </p:sp>
    </p:spTree>
    <p:extLst>
      <p:ext uri="{BB962C8B-B14F-4D97-AF65-F5344CB8AC3E}">
        <p14:creationId xmlns:p14="http://schemas.microsoft.com/office/powerpoint/2010/main" val="356834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2131" y="365125"/>
            <a:ext cx="11151669" cy="1325563"/>
          </a:xfrm>
        </p:spPr>
        <p:txBody>
          <a:bodyPr/>
          <a:lstStyle/>
          <a:p>
            <a:r>
              <a:rPr lang="hu-HU" dirty="0" err="1">
                <a:solidFill>
                  <a:schemeClr val="accent1">
                    <a:lumMod val="75000"/>
                  </a:schemeClr>
                </a:solidFill>
                <a:effectLst>
                  <a:outerShdw blurRad="38100" dist="38100" dir="2700000" algn="tl">
                    <a:srgbClr val="000000">
                      <a:alpha val="43137"/>
                    </a:srgbClr>
                  </a:outerShdw>
                </a:effectLst>
              </a:rPr>
              <a:t>Introduction</a:t>
            </a:r>
            <a:r>
              <a:rPr lang="hu-HU" dirty="0">
                <a:solidFill>
                  <a:schemeClr val="accent1">
                    <a:lumMod val="75000"/>
                  </a:schemeClr>
                </a:solidFill>
                <a:effectLst>
                  <a:outerShdw blurRad="38100" dist="38100" dir="2700000" algn="tl">
                    <a:srgbClr val="000000">
                      <a:alpha val="43137"/>
                    </a:srgbClr>
                  </a:outerShdw>
                </a:effectLst>
              </a:rPr>
              <a:t>: </a:t>
            </a:r>
            <a:r>
              <a:rPr lang="hu-HU" dirty="0" err="1">
                <a:solidFill>
                  <a:schemeClr val="accent1">
                    <a:lumMod val="75000"/>
                  </a:schemeClr>
                </a:solidFill>
                <a:effectLst>
                  <a:outerShdw blurRad="38100" dist="38100" dir="2700000" algn="tl">
                    <a:srgbClr val="000000">
                      <a:alpha val="43137"/>
                    </a:srgbClr>
                  </a:outerShdw>
                </a:effectLst>
              </a:rPr>
              <a:t>spatial</a:t>
            </a:r>
            <a:r>
              <a:rPr lang="hu-HU" dirty="0">
                <a:solidFill>
                  <a:schemeClr val="accent1">
                    <a:lumMod val="75000"/>
                  </a:schemeClr>
                </a:solidFill>
                <a:effectLst>
                  <a:outerShdw blurRad="38100" dist="38100" dir="2700000" algn="tl">
                    <a:srgbClr val="000000">
                      <a:alpha val="43137"/>
                    </a:srgbClr>
                  </a:outerShdw>
                </a:effectLst>
              </a:rPr>
              <a:t> </a:t>
            </a:r>
            <a:r>
              <a:rPr lang="hu-HU" dirty="0" err="1">
                <a:solidFill>
                  <a:schemeClr val="accent1">
                    <a:lumMod val="75000"/>
                  </a:schemeClr>
                </a:solidFill>
                <a:effectLst>
                  <a:outerShdw blurRad="38100" dist="38100" dir="2700000" algn="tl">
                    <a:srgbClr val="000000">
                      <a:alpha val="43137"/>
                    </a:srgbClr>
                  </a:outerShdw>
                </a:effectLst>
              </a:rPr>
              <a:t>inequalities</a:t>
            </a:r>
            <a:r>
              <a:rPr lang="hu-HU" dirty="0">
                <a:solidFill>
                  <a:schemeClr val="accent1">
                    <a:lumMod val="75000"/>
                  </a:schemeClr>
                </a:solidFill>
                <a:effectLst>
                  <a:outerShdw blurRad="38100" dist="38100" dir="2700000" algn="tl">
                    <a:srgbClr val="000000">
                      <a:alpha val="43137"/>
                    </a:srgbClr>
                  </a:outerShdw>
                </a:effectLst>
              </a:rPr>
              <a:t> – </a:t>
            </a:r>
            <a:r>
              <a:rPr lang="hu-HU" dirty="0" err="1">
                <a:solidFill>
                  <a:schemeClr val="accent1">
                    <a:lumMod val="75000"/>
                  </a:schemeClr>
                </a:solidFill>
                <a:effectLst>
                  <a:outerShdw blurRad="38100" dist="38100" dir="2700000" algn="tl">
                    <a:srgbClr val="000000">
                      <a:alpha val="43137"/>
                    </a:srgbClr>
                  </a:outerShdw>
                </a:effectLst>
              </a:rPr>
              <a:t>global</a:t>
            </a:r>
            <a:r>
              <a:rPr lang="hu-HU" dirty="0">
                <a:solidFill>
                  <a:schemeClr val="accent1">
                    <a:lumMod val="75000"/>
                  </a:schemeClr>
                </a:solidFill>
                <a:effectLst>
                  <a:outerShdw blurRad="38100" dist="38100" dir="2700000" algn="tl">
                    <a:srgbClr val="000000">
                      <a:alpha val="43137"/>
                    </a:srgbClr>
                  </a:outerShdw>
                </a:effectLst>
              </a:rPr>
              <a:t> </a:t>
            </a:r>
            <a:r>
              <a:rPr lang="hu-HU" dirty="0" err="1">
                <a:solidFill>
                  <a:schemeClr val="accent1">
                    <a:lumMod val="75000"/>
                  </a:schemeClr>
                </a:solidFill>
                <a:effectLst>
                  <a:outerShdw blurRad="38100" dist="38100" dir="2700000" algn="tl">
                    <a:srgbClr val="000000">
                      <a:alpha val="43137"/>
                    </a:srgbClr>
                  </a:outerShdw>
                </a:effectLst>
              </a:rPr>
              <a:t>issue</a:t>
            </a:r>
            <a:endParaRPr lang="hu-HU" dirty="0">
              <a:solidFill>
                <a:schemeClr val="accent1">
                  <a:lumMod val="75000"/>
                </a:schemeClr>
              </a:solidFill>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202131" y="1825625"/>
            <a:ext cx="10430427" cy="4594426"/>
          </a:xfrm>
        </p:spPr>
        <p:txBody>
          <a:bodyPr>
            <a:normAutofit/>
          </a:bodyPr>
          <a:lstStyle/>
          <a:p>
            <a:pPr algn="just"/>
            <a:r>
              <a:rPr lang="hu-HU" dirty="0" err="1">
                <a:solidFill>
                  <a:schemeClr val="tx1"/>
                </a:solidFill>
              </a:rPr>
              <a:t>Inequality</a:t>
            </a:r>
            <a:r>
              <a:rPr lang="hu-HU" dirty="0">
                <a:solidFill>
                  <a:schemeClr val="tx1"/>
                </a:solidFill>
              </a:rPr>
              <a:t> </a:t>
            </a:r>
            <a:r>
              <a:rPr lang="hu-HU" dirty="0" err="1">
                <a:solidFill>
                  <a:schemeClr val="tx1"/>
                </a:solidFill>
              </a:rPr>
              <a:t>within</a:t>
            </a:r>
            <a:r>
              <a:rPr lang="hu-HU" dirty="0">
                <a:solidFill>
                  <a:schemeClr val="tx1"/>
                </a:solidFill>
              </a:rPr>
              <a:t> and </a:t>
            </a:r>
            <a:r>
              <a:rPr lang="hu-HU" dirty="0" err="1">
                <a:solidFill>
                  <a:schemeClr val="tx1"/>
                </a:solidFill>
              </a:rPr>
              <a:t>among</a:t>
            </a:r>
            <a:r>
              <a:rPr lang="hu-HU" dirty="0">
                <a:solidFill>
                  <a:schemeClr val="tx1"/>
                </a:solidFill>
              </a:rPr>
              <a:t> </a:t>
            </a:r>
            <a:r>
              <a:rPr lang="hu-HU" dirty="0" err="1">
                <a:solidFill>
                  <a:schemeClr val="tx1"/>
                </a:solidFill>
              </a:rPr>
              <a:t>countries</a:t>
            </a:r>
            <a:r>
              <a:rPr lang="hu-HU" dirty="0">
                <a:solidFill>
                  <a:schemeClr val="tx1"/>
                </a:solidFill>
              </a:rPr>
              <a:t> has </a:t>
            </a:r>
            <a:r>
              <a:rPr lang="hu-HU" dirty="0" err="1">
                <a:solidFill>
                  <a:schemeClr val="tx1"/>
                </a:solidFill>
              </a:rPr>
              <a:t>been</a:t>
            </a:r>
            <a:r>
              <a:rPr lang="hu-HU" dirty="0">
                <a:solidFill>
                  <a:schemeClr val="tx1"/>
                </a:solidFill>
              </a:rPr>
              <a:t> </a:t>
            </a:r>
            <a:r>
              <a:rPr lang="hu-HU" dirty="0" err="1">
                <a:solidFill>
                  <a:schemeClr val="tx1"/>
                </a:solidFill>
              </a:rPr>
              <a:t>existing</a:t>
            </a:r>
            <a:r>
              <a:rPr lang="hu-HU" dirty="0">
                <a:solidFill>
                  <a:schemeClr val="tx1"/>
                </a:solidFill>
              </a:rPr>
              <a:t> </a:t>
            </a:r>
            <a:r>
              <a:rPr lang="hu-HU" dirty="0" err="1">
                <a:solidFill>
                  <a:schemeClr val="tx1"/>
                </a:solidFill>
              </a:rPr>
              <a:t>for</a:t>
            </a:r>
            <a:r>
              <a:rPr lang="hu-HU" dirty="0">
                <a:solidFill>
                  <a:schemeClr val="tx1"/>
                </a:solidFill>
              </a:rPr>
              <a:t> </a:t>
            </a:r>
            <a:r>
              <a:rPr lang="hu-HU" dirty="0" err="1">
                <a:solidFill>
                  <a:schemeClr val="tx1"/>
                </a:solidFill>
              </a:rPr>
              <a:t>long</a:t>
            </a:r>
            <a:r>
              <a:rPr lang="hu-HU" dirty="0">
                <a:solidFill>
                  <a:schemeClr val="tx1"/>
                </a:solidFill>
              </a:rPr>
              <a:t>.</a:t>
            </a:r>
          </a:p>
          <a:p>
            <a:pPr algn="just"/>
            <a:r>
              <a:rPr lang="en-US" dirty="0">
                <a:solidFill>
                  <a:schemeClr val="tx1"/>
                </a:solidFill>
              </a:rPr>
              <a:t>But both rich and poor countries have high and low levels of inequality.</a:t>
            </a:r>
            <a:endParaRPr lang="hu-HU" dirty="0">
              <a:solidFill>
                <a:schemeClr val="tx1"/>
              </a:solidFill>
            </a:endParaRPr>
          </a:p>
          <a:p>
            <a:pPr algn="just"/>
            <a:r>
              <a:rPr lang="en-US" dirty="0">
                <a:solidFill>
                  <a:schemeClr val="tx1"/>
                </a:solidFill>
              </a:rPr>
              <a:t>Income inequality is not strongly correlated with either poverty or affluence, suggesting that </a:t>
            </a:r>
            <a:r>
              <a:rPr lang="en-US" b="1" dirty="0">
                <a:solidFill>
                  <a:srgbClr val="FF0000"/>
                </a:solidFill>
              </a:rPr>
              <a:t>policies promoting equality and inclusivity have universal relevance</a:t>
            </a:r>
            <a:r>
              <a:rPr lang="hu-HU" b="1" dirty="0">
                <a:solidFill>
                  <a:srgbClr val="FF0000"/>
                </a:solidFill>
              </a:rPr>
              <a:t>.</a:t>
            </a:r>
          </a:p>
          <a:p>
            <a:pPr algn="just"/>
            <a:r>
              <a:rPr lang="en-GB" dirty="0">
                <a:solidFill>
                  <a:schemeClr val="tx1"/>
                </a:solidFill>
              </a:rPr>
              <a:t>Improvements in shared prosperity require both a growing economy and a consideration of equity. </a:t>
            </a:r>
            <a:endParaRPr lang="hu-HU" dirty="0">
              <a:solidFill>
                <a:schemeClr val="tx1"/>
              </a:solidFill>
            </a:endParaRPr>
          </a:p>
          <a:p>
            <a:pPr algn="just"/>
            <a:r>
              <a:rPr lang="en-GB" dirty="0">
                <a:solidFill>
                  <a:schemeClr val="tx1"/>
                </a:solidFill>
              </a:rPr>
              <a:t>Shared prosperity explicitly recognizes that while growth is necessary for improving economic welfare in a society, progress is measured by how those gains are shared with its poorest members. </a:t>
            </a:r>
            <a:endParaRPr lang="hu-HU" dirty="0">
              <a:solidFill>
                <a:schemeClr val="tx1"/>
              </a:solidFill>
            </a:endParaRPr>
          </a:p>
        </p:txBody>
      </p:sp>
    </p:spTree>
    <p:extLst>
      <p:ext uri="{BB962C8B-B14F-4D97-AF65-F5344CB8AC3E}">
        <p14:creationId xmlns:p14="http://schemas.microsoft.com/office/powerpoint/2010/main" val="2157720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accent1">
                    <a:lumMod val="75000"/>
                  </a:schemeClr>
                </a:solidFill>
              </a:rPr>
              <a:t>Cont.</a:t>
            </a:r>
          </a:p>
        </p:txBody>
      </p:sp>
      <p:sp>
        <p:nvSpPr>
          <p:cNvPr id="3" name="Tartalom helye 2"/>
          <p:cNvSpPr>
            <a:spLocks noGrp="1"/>
          </p:cNvSpPr>
          <p:nvPr>
            <p:ph idx="1"/>
          </p:nvPr>
        </p:nvSpPr>
        <p:spPr>
          <a:xfrm>
            <a:off x="279132" y="1825625"/>
            <a:ext cx="9396495" cy="4351338"/>
          </a:xfrm>
        </p:spPr>
        <p:txBody>
          <a:bodyPr>
            <a:normAutofit/>
          </a:bodyPr>
          <a:lstStyle/>
          <a:p>
            <a:pPr marL="0" indent="0" algn="just">
              <a:buNone/>
            </a:pPr>
            <a:r>
              <a:rPr lang="hu-HU" dirty="0">
                <a:solidFill>
                  <a:schemeClr val="tx1"/>
                </a:solidFill>
              </a:rPr>
              <a:t>2. </a:t>
            </a:r>
            <a:r>
              <a:rPr lang="en-US" dirty="0">
                <a:solidFill>
                  <a:schemeClr val="tx1"/>
                </a:solidFill>
              </a:rPr>
              <a:t>The </a:t>
            </a:r>
            <a:r>
              <a:rPr lang="en-US" b="1" dirty="0">
                <a:solidFill>
                  <a:srgbClr val="FF0000"/>
                </a:solidFill>
              </a:rPr>
              <a:t>local development strategies </a:t>
            </a:r>
            <a:r>
              <a:rPr lang="en-US" dirty="0">
                <a:solidFill>
                  <a:schemeClr val="tx1"/>
                </a:solidFill>
              </a:rPr>
              <a:t>need to be coherent with the relevant </a:t>
            </a:r>
            <a:r>
              <a:rPr lang="en-US" dirty="0" err="1">
                <a:solidFill>
                  <a:schemeClr val="tx1"/>
                </a:solidFill>
              </a:rPr>
              <a:t>programmes</a:t>
            </a:r>
            <a:r>
              <a:rPr lang="en-US" dirty="0">
                <a:solidFill>
                  <a:schemeClr val="tx1"/>
                </a:solidFill>
              </a:rPr>
              <a:t> of the ESI Funds through which they are supported. </a:t>
            </a:r>
            <a:endParaRPr lang="hu-HU" dirty="0">
              <a:solidFill>
                <a:schemeClr val="tx1"/>
              </a:solidFill>
            </a:endParaRPr>
          </a:p>
          <a:p>
            <a:pPr marL="0" indent="0" algn="just">
              <a:buNone/>
            </a:pPr>
            <a:r>
              <a:rPr lang="en-US" dirty="0">
                <a:solidFill>
                  <a:schemeClr val="tx1"/>
                </a:solidFill>
              </a:rPr>
              <a:t>They should define the area and population covered by the strategy; include an analysis of the development needs and potential of the area, including a Strengths, Weaknesses, Opportunities, Threats (SWOT) analysis; and describe the objectives, as well as the integrated and innovative features of the strategy, including measurable targets for outputs or results. </a:t>
            </a:r>
            <a:endParaRPr lang="hu-HU" dirty="0">
              <a:solidFill>
                <a:schemeClr val="tx1"/>
              </a:solidFill>
            </a:endParaRPr>
          </a:p>
          <a:p>
            <a:pPr marL="0" indent="0" algn="just">
              <a:buNone/>
            </a:pPr>
            <a:r>
              <a:rPr lang="en-US" dirty="0">
                <a:solidFill>
                  <a:schemeClr val="tx1"/>
                </a:solidFill>
              </a:rPr>
              <a:t>The strategies should also include an action plan demonstrating how objectives are translated into concrete projects, management and monitoring arrangements, and a financial plan.</a:t>
            </a:r>
          </a:p>
          <a:p>
            <a:pPr algn="just"/>
            <a:endParaRPr lang="hu-HU" dirty="0">
              <a:solidFill>
                <a:schemeClr val="accent1">
                  <a:lumMod val="75000"/>
                </a:schemeClr>
              </a:solidFill>
            </a:endParaRPr>
          </a:p>
        </p:txBody>
      </p:sp>
    </p:spTree>
    <p:extLst>
      <p:ext uri="{BB962C8B-B14F-4D97-AF65-F5344CB8AC3E}">
        <p14:creationId xmlns:p14="http://schemas.microsoft.com/office/powerpoint/2010/main" val="2511598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accent1">
                    <a:lumMod val="75000"/>
                  </a:schemeClr>
                </a:solidFill>
              </a:rPr>
              <a:t>Cont.</a:t>
            </a:r>
          </a:p>
        </p:txBody>
      </p:sp>
      <p:sp>
        <p:nvSpPr>
          <p:cNvPr id="3" name="Tartalom helye 2"/>
          <p:cNvSpPr>
            <a:spLocks noGrp="1"/>
          </p:cNvSpPr>
          <p:nvPr>
            <p:ph idx="1"/>
          </p:nvPr>
        </p:nvSpPr>
        <p:spPr>
          <a:xfrm>
            <a:off x="433137" y="1825625"/>
            <a:ext cx="9316919" cy="4351338"/>
          </a:xfrm>
        </p:spPr>
        <p:txBody>
          <a:bodyPr>
            <a:normAutofit/>
          </a:bodyPr>
          <a:lstStyle/>
          <a:p>
            <a:pPr marL="0" indent="0" algn="just">
              <a:buNone/>
            </a:pPr>
            <a:r>
              <a:rPr lang="hu-HU" dirty="0">
                <a:solidFill>
                  <a:schemeClr val="tx1"/>
                </a:solidFill>
              </a:rPr>
              <a:t>3. </a:t>
            </a:r>
            <a:r>
              <a:rPr lang="en-US" dirty="0">
                <a:solidFill>
                  <a:schemeClr val="tx1"/>
                </a:solidFill>
              </a:rPr>
              <a:t>The </a:t>
            </a:r>
            <a:r>
              <a:rPr lang="en-US" b="1" dirty="0">
                <a:solidFill>
                  <a:srgbClr val="FF0000"/>
                </a:solidFill>
              </a:rPr>
              <a:t>area and population coverage </a:t>
            </a:r>
            <a:r>
              <a:rPr lang="en-US" dirty="0">
                <a:solidFill>
                  <a:schemeClr val="tx1"/>
                </a:solidFill>
              </a:rPr>
              <a:t>of a given local strategy should be coherent, targeted and offer sufficient critical mass for its effective implementation.</a:t>
            </a:r>
            <a:endParaRPr lang="hu-HU" dirty="0">
              <a:solidFill>
                <a:schemeClr val="tx1"/>
              </a:solidFill>
            </a:endParaRPr>
          </a:p>
          <a:p>
            <a:pPr marL="0" indent="0" algn="just">
              <a:buNone/>
            </a:pPr>
            <a:r>
              <a:rPr lang="en-US" dirty="0">
                <a:solidFill>
                  <a:schemeClr val="tx1"/>
                </a:solidFill>
              </a:rPr>
              <a:t> It is up to the local action groups to define the actual areas and population that their strategies will cover, but they must be consistent with criteria that are laid down in Article 33(6) of the Common Provisions Regulation. </a:t>
            </a:r>
            <a:endParaRPr lang="hu-HU" dirty="0">
              <a:solidFill>
                <a:schemeClr val="tx1"/>
              </a:solidFill>
            </a:endParaRPr>
          </a:p>
          <a:p>
            <a:pPr marL="0" indent="0" algn="just">
              <a:buNone/>
            </a:pPr>
            <a:r>
              <a:rPr lang="en-US" dirty="0">
                <a:solidFill>
                  <a:schemeClr val="tx1"/>
                </a:solidFill>
              </a:rPr>
              <a:t>The population coverage should be minimum 10 000 and maximum of 150 000 which is in line with the 2007-2013 provisions under the LEADER </a:t>
            </a:r>
            <a:r>
              <a:rPr lang="en-US" dirty="0" err="1">
                <a:solidFill>
                  <a:schemeClr val="tx1"/>
                </a:solidFill>
              </a:rPr>
              <a:t>programme</a:t>
            </a:r>
            <a:r>
              <a:rPr lang="en-US" dirty="0">
                <a:solidFill>
                  <a:schemeClr val="tx1"/>
                </a:solidFill>
              </a:rPr>
              <a:t>. </a:t>
            </a:r>
            <a:endParaRPr lang="hu-HU" dirty="0">
              <a:solidFill>
                <a:schemeClr val="tx1"/>
              </a:solidFill>
            </a:endParaRPr>
          </a:p>
          <a:p>
            <a:pPr marL="0" indent="0" algn="just">
              <a:buNone/>
            </a:pPr>
            <a:r>
              <a:rPr lang="en-US" dirty="0">
                <a:solidFill>
                  <a:schemeClr val="tx1"/>
                </a:solidFill>
              </a:rPr>
              <a:t>The Commission may accept derogations to amend these limits in duly justified cases on the basis of a proposal by a Member State. For reference, the average population concerned by the URBAN II </a:t>
            </a:r>
            <a:r>
              <a:rPr lang="en-US" dirty="0" err="1">
                <a:solidFill>
                  <a:schemeClr val="tx1"/>
                </a:solidFill>
              </a:rPr>
              <a:t>programmes</a:t>
            </a:r>
            <a:r>
              <a:rPr lang="en-US" dirty="0">
                <a:solidFill>
                  <a:schemeClr val="tx1"/>
                </a:solidFill>
              </a:rPr>
              <a:t> funded by the ERDF in the 2000-2006 period was approximately 30 000 inhabitants.</a:t>
            </a:r>
          </a:p>
          <a:p>
            <a:pPr marL="0" indent="0" algn="just">
              <a:buNone/>
            </a:pPr>
            <a:endParaRPr lang="hu-HU" dirty="0">
              <a:solidFill>
                <a:schemeClr val="accent1">
                  <a:lumMod val="75000"/>
                </a:schemeClr>
              </a:solidFill>
            </a:endParaRPr>
          </a:p>
        </p:txBody>
      </p:sp>
    </p:spTree>
    <p:extLst>
      <p:ext uri="{BB962C8B-B14F-4D97-AF65-F5344CB8AC3E}">
        <p14:creationId xmlns:p14="http://schemas.microsoft.com/office/powerpoint/2010/main" val="1927884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accent1">
                    <a:lumMod val="75000"/>
                  </a:schemeClr>
                </a:solidFill>
              </a:rPr>
              <a:t>CLLD is </a:t>
            </a:r>
            <a:r>
              <a:rPr lang="hu-HU" b="1" dirty="0" err="1">
                <a:solidFill>
                  <a:schemeClr val="accent1">
                    <a:lumMod val="75000"/>
                  </a:schemeClr>
                </a:solidFill>
              </a:rPr>
              <a:t>not</a:t>
            </a:r>
            <a:r>
              <a:rPr lang="hu-HU" b="1" dirty="0">
                <a:solidFill>
                  <a:schemeClr val="accent1">
                    <a:lumMod val="75000"/>
                  </a:schemeClr>
                </a:solidFill>
              </a:rPr>
              <a:t> </a:t>
            </a:r>
            <a:r>
              <a:rPr lang="hu-HU" b="1" dirty="0" err="1">
                <a:solidFill>
                  <a:schemeClr val="accent1">
                    <a:lumMod val="75000"/>
                  </a:schemeClr>
                </a:solidFill>
              </a:rPr>
              <a:t>only</a:t>
            </a:r>
            <a:r>
              <a:rPr lang="hu-HU" b="1" dirty="0">
                <a:solidFill>
                  <a:schemeClr val="accent1">
                    <a:lumMod val="75000"/>
                  </a:schemeClr>
                </a:solidFill>
              </a:rPr>
              <a:t> </a:t>
            </a:r>
            <a:r>
              <a:rPr lang="hu-HU" b="1" dirty="0" err="1">
                <a:solidFill>
                  <a:schemeClr val="accent1">
                    <a:lumMod val="75000"/>
                  </a:schemeClr>
                </a:solidFill>
              </a:rPr>
              <a:t>for</a:t>
            </a:r>
            <a:r>
              <a:rPr lang="hu-HU" b="1" dirty="0">
                <a:solidFill>
                  <a:schemeClr val="accent1">
                    <a:lumMod val="75000"/>
                  </a:schemeClr>
                </a:solidFill>
              </a:rPr>
              <a:t> </a:t>
            </a:r>
            <a:r>
              <a:rPr lang="hu-HU" b="1" dirty="0" err="1">
                <a:solidFill>
                  <a:schemeClr val="accent1">
                    <a:lumMod val="75000"/>
                  </a:schemeClr>
                </a:solidFill>
              </a:rPr>
              <a:t>rural</a:t>
            </a:r>
            <a:r>
              <a:rPr lang="hu-HU" b="1" dirty="0">
                <a:solidFill>
                  <a:schemeClr val="accent1">
                    <a:lumMod val="75000"/>
                  </a:schemeClr>
                </a:solidFill>
              </a:rPr>
              <a:t> </a:t>
            </a:r>
            <a:r>
              <a:rPr lang="hu-HU" b="1" dirty="0" err="1">
                <a:solidFill>
                  <a:schemeClr val="accent1">
                    <a:lumMod val="75000"/>
                  </a:schemeClr>
                </a:solidFill>
              </a:rPr>
              <a:t>areas</a:t>
            </a:r>
            <a:r>
              <a:rPr lang="hu-HU" b="1" dirty="0">
                <a:solidFill>
                  <a:schemeClr val="accent1">
                    <a:lumMod val="75000"/>
                  </a:schemeClr>
                </a:solidFill>
              </a:rPr>
              <a:t> (</a:t>
            </a:r>
            <a:r>
              <a:rPr lang="hu-HU" b="1" dirty="0" err="1">
                <a:solidFill>
                  <a:schemeClr val="accent1">
                    <a:lumMod val="75000"/>
                  </a:schemeClr>
                </a:solidFill>
              </a:rPr>
              <a:t>urban</a:t>
            </a:r>
            <a:r>
              <a:rPr lang="hu-HU" b="1" dirty="0">
                <a:solidFill>
                  <a:schemeClr val="accent1">
                    <a:lumMod val="75000"/>
                  </a:schemeClr>
                </a:solidFill>
              </a:rPr>
              <a:t> CLLD)</a:t>
            </a:r>
          </a:p>
        </p:txBody>
      </p:sp>
      <p:sp>
        <p:nvSpPr>
          <p:cNvPr id="3" name="Tartalom helye 2"/>
          <p:cNvSpPr>
            <a:spLocks noGrp="1"/>
          </p:cNvSpPr>
          <p:nvPr>
            <p:ph idx="1"/>
          </p:nvPr>
        </p:nvSpPr>
        <p:spPr>
          <a:xfrm>
            <a:off x="442761" y="1825625"/>
            <a:ext cx="11377061" cy="4690678"/>
          </a:xfrm>
        </p:spPr>
        <p:txBody>
          <a:bodyPr>
            <a:normAutofit/>
          </a:bodyPr>
          <a:lstStyle/>
          <a:p>
            <a:pPr marL="0" indent="0">
              <a:buNone/>
            </a:pPr>
            <a:r>
              <a:rPr lang="hu-HU" dirty="0">
                <a:solidFill>
                  <a:schemeClr val="tx1"/>
                </a:solidFill>
              </a:rPr>
              <a:t>It </a:t>
            </a:r>
            <a:r>
              <a:rPr lang="en-US" dirty="0">
                <a:solidFill>
                  <a:schemeClr val="tx1"/>
                </a:solidFill>
              </a:rPr>
              <a:t>may be used</a:t>
            </a:r>
            <a:r>
              <a:rPr lang="hu-HU" dirty="0">
                <a:solidFill>
                  <a:schemeClr val="tx1"/>
                </a:solidFill>
              </a:rPr>
              <a:t>…</a:t>
            </a:r>
            <a:r>
              <a:rPr lang="en-US" dirty="0">
                <a:solidFill>
                  <a:schemeClr val="tx1"/>
                </a:solidFill>
              </a:rPr>
              <a:t> </a:t>
            </a:r>
            <a:endParaRPr lang="hu-HU" dirty="0">
              <a:solidFill>
                <a:schemeClr val="tx1"/>
              </a:solidFill>
            </a:endParaRPr>
          </a:p>
          <a:p>
            <a:r>
              <a:rPr lang="en-US" dirty="0">
                <a:solidFill>
                  <a:schemeClr val="tx1"/>
                </a:solidFill>
              </a:rPr>
              <a:t>to reduce CO2 in </a:t>
            </a:r>
            <a:r>
              <a:rPr lang="en-US" dirty="0" err="1">
                <a:solidFill>
                  <a:schemeClr val="tx1"/>
                </a:solidFill>
              </a:rPr>
              <a:t>neighbourhoods</a:t>
            </a:r>
            <a:r>
              <a:rPr lang="en-US" dirty="0">
                <a:solidFill>
                  <a:schemeClr val="tx1"/>
                </a:solidFill>
              </a:rPr>
              <a:t>,</a:t>
            </a:r>
            <a:endParaRPr lang="hu-HU" dirty="0">
              <a:solidFill>
                <a:schemeClr val="tx1"/>
              </a:solidFill>
            </a:endParaRPr>
          </a:p>
          <a:p>
            <a:r>
              <a:rPr lang="en-US" dirty="0">
                <a:solidFill>
                  <a:schemeClr val="tx1"/>
                </a:solidFill>
              </a:rPr>
              <a:t>to generate energy, </a:t>
            </a:r>
            <a:endParaRPr lang="hu-HU" dirty="0">
              <a:solidFill>
                <a:schemeClr val="tx1"/>
              </a:solidFill>
            </a:endParaRPr>
          </a:p>
          <a:p>
            <a:r>
              <a:rPr lang="en-US" dirty="0">
                <a:solidFill>
                  <a:schemeClr val="tx1"/>
                </a:solidFill>
              </a:rPr>
              <a:t>to develop a sharing and more circular economy, </a:t>
            </a:r>
            <a:endParaRPr lang="hu-HU" dirty="0">
              <a:solidFill>
                <a:schemeClr val="tx1"/>
              </a:solidFill>
            </a:endParaRPr>
          </a:p>
          <a:p>
            <a:r>
              <a:rPr lang="en-US" dirty="0">
                <a:solidFill>
                  <a:schemeClr val="tx1"/>
                </a:solidFill>
              </a:rPr>
              <a:t>to integrate migrants and build social cohesion, </a:t>
            </a:r>
            <a:endParaRPr lang="hu-HU" dirty="0">
              <a:solidFill>
                <a:schemeClr val="tx1"/>
              </a:solidFill>
            </a:endParaRPr>
          </a:p>
          <a:p>
            <a:r>
              <a:rPr lang="en-US" dirty="0">
                <a:solidFill>
                  <a:schemeClr val="tx1"/>
                </a:solidFill>
              </a:rPr>
              <a:t>to create local jobs, </a:t>
            </a:r>
            <a:endParaRPr lang="hu-HU" dirty="0">
              <a:solidFill>
                <a:schemeClr val="tx1"/>
              </a:solidFill>
            </a:endParaRPr>
          </a:p>
          <a:p>
            <a:r>
              <a:rPr lang="en-US" dirty="0">
                <a:solidFill>
                  <a:schemeClr val="tx1"/>
                </a:solidFill>
              </a:rPr>
              <a:t>to tackle homelessness, </a:t>
            </a:r>
            <a:endParaRPr lang="hu-HU" dirty="0">
              <a:solidFill>
                <a:schemeClr val="tx1"/>
              </a:solidFill>
            </a:endParaRPr>
          </a:p>
          <a:p>
            <a:r>
              <a:rPr lang="en-US" dirty="0">
                <a:solidFill>
                  <a:schemeClr val="tx1"/>
                </a:solidFill>
              </a:rPr>
              <a:t>to tackle drug dealing and street crime, </a:t>
            </a:r>
            <a:endParaRPr lang="hu-HU" dirty="0">
              <a:solidFill>
                <a:schemeClr val="tx1"/>
              </a:solidFill>
            </a:endParaRPr>
          </a:p>
          <a:p>
            <a:r>
              <a:rPr lang="en-US" dirty="0">
                <a:solidFill>
                  <a:schemeClr val="tx1"/>
                </a:solidFill>
              </a:rPr>
              <a:t>to improve health and wellbeing, </a:t>
            </a:r>
            <a:endParaRPr lang="hu-HU" dirty="0">
              <a:solidFill>
                <a:schemeClr val="tx1"/>
              </a:solidFill>
            </a:endParaRPr>
          </a:p>
          <a:p>
            <a:r>
              <a:rPr lang="en-US" dirty="0">
                <a:solidFill>
                  <a:schemeClr val="tx1"/>
                </a:solidFill>
              </a:rPr>
              <a:t>to create and manage parks and allotments and </a:t>
            </a:r>
            <a:endParaRPr lang="hu-HU" dirty="0">
              <a:solidFill>
                <a:schemeClr val="tx1"/>
              </a:solidFill>
            </a:endParaRPr>
          </a:p>
          <a:p>
            <a:r>
              <a:rPr lang="en-US" dirty="0">
                <a:solidFill>
                  <a:schemeClr val="tx1"/>
                </a:solidFill>
              </a:rPr>
              <a:t>to grow food.</a:t>
            </a:r>
            <a:endParaRPr lang="hu-HU" dirty="0">
              <a:solidFill>
                <a:schemeClr val="tx1"/>
              </a:solidFill>
            </a:endParaRPr>
          </a:p>
        </p:txBody>
      </p:sp>
    </p:spTree>
    <p:extLst>
      <p:ext uri="{BB962C8B-B14F-4D97-AF65-F5344CB8AC3E}">
        <p14:creationId xmlns:p14="http://schemas.microsoft.com/office/powerpoint/2010/main" val="676497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solidFill>
                  <a:schemeClr val="accent1">
                    <a:lumMod val="75000"/>
                  </a:schemeClr>
                </a:solidFill>
              </a:rPr>
              <a:t>Focus</a:t>
            </a:r>
            <a:r>
              <a:rPr lang="hu-HU" b="1" dirty="0">
                <a:solidFill>
                  <a:schemeClr val="accent1">
                    <a:lumMod val="75000"/>
                  </a:schemeClr>
                </a:solidFill>
              </a:rPr>
              <a:t> of </a:t>
            </a:r>
            <a:r>
              <a:rPr lang="hu-HU" b="1" dirty="0" err="1">
                <a:solidFill>
                  <a:schemeClr val="accent1">
                    <a:lumMod val="75000"/>
                  </a:schemeClr>
                </a:solidFill>
              </a:rPr>
              <a:t>social</a:t>
            </a:r>
            <a:r>
              <a:rPr lang="hu-HU" b="1" dirty="0">
                <a:solidFill>
                  <a:schemeClr val="accent1">
                    <a:lumMod val="75000"/>
                  </a:schemeClr>
                </a:solidFill>
              </a:rPr>
              <a:t> </a:t>
            </a:r>
            <a:r>
              <a:rPr lang="hu-HU" b="1" dirty="0" err="1">
                <a:solidFill>
                  <a:schemeClr val="accent1">
                    <a:lumMod val="75000"/>
                  </a:schemeClr>
                </a:solidFill>
              </a:rPr>
              <a:t>inclusion</a:t>
            </a:r>
            <a:r>
              <a:rPr lang="hu-HU" b="1" dirty="0">
                <a:solidFill>
                  <a:schemeClr val="accent1">
                    <a:lumMod val="75000"/>
                  </a:schemeClr>
                </a:solidFill>
              </a:rPr>
              <a:t> CLLD</a:t>
            </a:r>
          </a:p>
        </p:txBody>
      </p:sp>
      <p:sp>
        <p:nvSpPr>
          <p:cNvPr id="3" name="Tartalom helye 2"/>
          <p:cNvSpPr>
            <a:spLocks noGrp="1"/>
          </p:cNvSpPr>
          <p:nvPr>
            <p:ph idx="1"/>
          </p:nvPr>
        </p:nvSpPr>
        <p:spPr>
          <a:xfrm>
            <a:off x="404261" y="1584251"/>
            <a:ext cx="11213432" cy="4592712"/>
          </a:xfrm>
        </p:spPr>
        <p:txBody>
          <a:bodyPr>
            <a:normAutofit/>
          </a:bodyPr>
          <a:lstStyle/>
          <a:p>
            <a:r>
              <a:rPr lang="en-US" dirty="0">
                <a:solidFill>
                  <a:schemeClr val="tx1"/>
                </a:solidFill>
              </a:rPr>
              <a:t>Tackling social exclusion and unemployment </a:t>
            </a:r>
          </a:p>
          <a:p>
            <a:r>
              <a:rPr lang="hu-HU" dirty="0" err="1">
                <a:solidFill>
                  <a:schemeClr val="tx1"/>
                </a:solidFill>
              </a:rPr>
              <a:t>Combatting</a:t>
            </a:r>
            <a:r>
              <a:rPr lang="hu-HU" dirty="0">
                <a:solidFill>
                  <a:schemeClr val="tx1"/>
                </a:solidFill>
              </a:rPr>
              <a:t> </a:t>
            </a:r>
            <a:r>
              <a:rPr lang="hu-HU" dirty="0" err="1">
                <a:solidFill>
                  <a:schemeClr val="tx1"/>
                </a:solidFill>
              </a:rPr>
              <a:t>homelessness</a:t>
            </a:r>
            <a:r>
              <a:rPr lang="hu-HU" dirty="0">
                <a:solidFill>
                  <a:schemeClr val="tx1"/>
                </a:solidFill>
              </a:rPr>
              <a:t> </a:t>
            </a:r>
          </a:p>
          <a:p>
            <a:r>
              <a:rPr lang="hu-HU" dirty="0" err="1">
                <a:solidFill>
                  <a:schemeClr val="tx1"/>
                </a:solidFill>
              </a:rPr>
              <a:t>Marginalised</a:t>
            </a:r>
            <a:r>
              <a:rPr lang="hu-HU" dirty="0">
                <a:solidFill>
                  <a:schemeClr val="tx1"/>
                </a:solidFill>
              </a:rPr>
              <a:t> </a:t>
            </a:r>
            <a:r>
              <a:rPr lang="hu-HU" dirty="0" err="1">
                <a:solidFill>
                  <a:schemeClr val="tx1"/>
                </a:solidFill>
              </a:rPr>
              <a:t>communities</a:t>
            </a:r>
            <a:r>
              <a:rPr lang="hu-HU" dirty="0">
                <a:solidFill>
                  <a:schemeClr val="tx1"/>
                </a:solidFill>
              </a:rPr>
              <a:t> </a:t>
            </a:r>
          </a:p>
          <a:p>
            <a:r>
              <a:rPr lang="hu-HU" dirty="0" err="1">
                <a:solidFill>
                  <a:schemeClr val="tx1"/>
                </a:solidFill>
              </a:rPr>
              <a:t>Migrant</a:t>
            </a:r>
            <a:r>
              <a:rPr lang="hu-HU" dirty="0">
                <a:solidFill>
                  <a:schemeClr val="tx1"/>
                </a:solidFill>
              </a:rPr>
              <a:t> </a:t>
            </a:r>
            <a:r>
              <a:rPr lang="hu-HU" dirty="0" err="1">
                <a:solidFill>
                  <a:schemeClr val="tx1"/>
                </a:solidFill>
              </a:rPr>
              <a:t>integration</a:t>
            </a:r>
            <a:r>
              <a:rPr lang="hu-HU" dirty="0">
                <a:solidFill>
                  <a:schemeClr val="tx1"/>
                </a:solidFill>
              </a:rPr>
              <a:t> </a:t>
            </a:r>
          </a:p>
          <a:p>
            <a:r>
              <a:rPr lang="hu-HU" dirty="0">
                <a:solidFill>
                  <a:schemeClr val="tx1"/>
                </a:solidFill>
              </a:rPr>
              <a:t>E</a:t>
            </a:r>
            <a:r>
              <a:rPr lang="en-US" dirty="0" err="1">
                <a:solidFill>
                  <a:schemeClr val="tx1"/>
                </a:solidFill>
              </a:rPr>
              <a:t>nterprising</a:t>
            </a:r>
            <a:r>
              <a:rPr lang="en-US" dirty="0">
                <a:solidFill>
                  <a:schemeClr val="tx1"/>
                </a:solidFill>
              </a:rPr>
              <a:t> communities: social enterprise and business creation </a:t>
            </a:r>
          </a:p>
          <a:p>
            <a:r>
              <a:rPr lang="hu-HU" dirty="0">
                <a:solidFill>
                  <a:schemeClr val="tx1"/>
                </a:solidFill>
              </a:rPr>
              <a:t>Financial </a:t>
            </a:r>
            <a:r>
              <a:rPr lang="hu-HU" dirty="0" err="1">
                <a:solidFill>
                  <a:schemeClr val="tx1"/>
                </a:solidFill>
              </a:rPr>
              <a:t>inclusion</a:t>
            </a:r>
            <a:r>
              <a:rPr lang="hu-HU" dirty="0">
                <a:solidFill>
                  <a:schemeClr val="tx1"/>
                </a:solidFill>
              </a:rPr>
              <a:t> and </a:t>
            </a:r>
            <a:r>
              <a:rPr lang="hu-HU" dirty="0" err="1">
                <a:solidFill>
                  <a:schemeClr val="tx1"/>
                </a:solidFill>
              </a:rPr>
              <a:t>microcredit</a:t>
            </a:r>
            <a:r>
              <a:rPr lang="hu-HU" dirty="0">
                <a:solidFill>
                  <a:schemeClr val="tx1"/>
                </a:solidFill>
              </a:rPr>
              <a:t> </a:t>
            </a:r>
          </a:p>
          <a:p>
            <a:r>
              <a:rPr lang="hu-HU" dirty="0" err="1">
                <a:solidFill>
                  <a:schemeClr val="tx1"/>
                </a:solidFill>
              </a:rPr>
              <a:t>Youth</a:t>
            </a:r>
            <a:r>
              <a:rPr lang="hu-HU" dirty="0">
                <a:solidFill>
                  <a:schemeClr val="tx1"/>
                </a:solidFill>
              </a:rPr>
              <a:t> </a:t>
            </a:r>
            <a:r>
              <a:rPr lang="hu-HU" dirty="0" err="1">
                <a:solidFill>
                  <a:schemeClr val="tx1"/>
                </a:solidFill>
              </a:rPr>
              <a:t>initiatives</a:t>
            </a:r>
            <a:r>
              <a:rPr lang="hu-HU" dirty="0">
                <a:solidFill>
                  <a:schemeClr val="tx1"/>
                </a:solidFill>
              </a:rPr>
              <a:t> </a:t>
            </a:r>
          </a:p>
          <a:p>
            <a:r>
              <a:rPr lang="hu-HU" dirty="0" err="1">
                <a:solidFill>
                  <a:schemeClr val="tx1"/>
                </a:solidFill>
              </a:rPr>
              <a:t>Healthy</a:t>
            </a:r>
            <a:r>
              <a:rPr lang="hu-HU" dirty="0">
                <a:solidFill>
                  <a:schemeClr val="tx1"/>
                </a:solidFill>
              </a:rPr>
              <a:t> </a:t>
            </a:r>
            <a:r>
              <a:rPr lang="hu-HU" dirty="0" err="1">
                <a:solidFill>
                  <a:schemeClr val="tx1"/>
                </a:solidFill>
              </a:rPr>
              <a:t>communities</a:t>
            </a:r>
            <a:r>
              <a:rPr lang="hu-HU" dirty="0">
                <a:solidFill>
                  <a:schemeClr val="tx1"/>
                </a:solidFill>
              </a:rPr>
              <a:t> </a:t>
            </a:r>
          </a:p>
          <a:p>
            <a:r>
              <a:rPr lang="hu-HU" dirty="0" err="1">
                <a:solidFill>
                  <a:schemeClr val="tx1"/>
                </a:solidFill>
              </a:rPr>
              <a:t>Active</a:t>
            </a:r>
            <a:r>
              <a:rPr lang="hu-HU" dirty="0">
                <a:solidFill>
                  <a:schemeClr val="tx1"/>
                </a:solidFill>
              </a:rPr>
              <a:t> </a:t>
            </a:r>
            <a:r>
              <a:rPr lang="hu-HU" dirty="0" err="1">
                <a:solidFill>
                  <a:schemeClr val="tx1"/>
                </a:solidFill>
              </a:rPr>
              <a:t>ageing</a:t>
            </a:r>
            <a:r>
              <a:rPr lang="hu-HU" dirty="0">
                <a:solidFill>
                  <a:schemeClr val="tx1"/>
                </a:solidFill>
              </a:rPr>
              <a:t> </a:t>
            </a:r>
          </a:p>
          <a:p>
            <a:endParaRPr lang="hu-HU" dirty="0"/>
          </a:p>
        </p:txBody>
      </p:sp>
    </p:spTree>
    <p:extLst>
      <p:ext uri="{BB962C8B-B14F-4D97-AF65-F5344CB8AC3E}">
        <p14:creationId xmlns:p14="http://schemas.microsoft.com/office/powerpoint/2010/main" val="1753638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924660"/>
          </a:xfrm>
        </p:spPr>
        <p:txBody>
          <a:bodyPr/>
          <a:lstStyle/>
          <a:p>
            <a:r>
              <a:rPr lang="hu-HU" b="1" dirty="0">
                <a:solidFill>
                  <a:schemeClr val="accent1">
                    <a:lumMod val="75000"/>
                  </a:schemeClr>
                </a:solidFill>
              </a:rPr>
              <a:t>Local </a:t>
            </a:r>
            <a:r>
              <a:rPr lang="hu-HU" b="1" dirty="0" err="1">
                <a:solidFill>
                  <a:schemeClr val="accent1">
                    <a:lumMod val="75000"/>
                  </a:schemeClr>
                </a:solidFill>
              </a:rPr>
              <a:t>coordinators</a:t>
            </a:r>
            <a:r>
              <a:rPr lang="hu-HU" b="1" dirty="0">
                <a:solidFill>
                  <a:schemeClr val="accent1">
                    <a:lumMod val="75000"/>
                  </a:schemeClr>
                </a:solidFill>
              </a:rPr>
              <a:t>, local „</a:t>
            </a:r>
            <a:r>
              <a:rPr lang="hu-HU" b="1" dirty="0" err="1">
                <a:solidFill>
                  <a:schemeClr val="accent1">
                    <a:lumMod val="75000"/>
                  </a:schemeClr>
                </a:solidFill>
              </a:rPr>
              <a:t>heroes</a:t>
            </a:r>
            <a:r>
              <a:rPr lang="hu-HU" b="1" dirty="0">
                <a:solidFill>
                  <a:schemeClr val="accent1">
                    <a:lumMod val="75000"/>
                  </a:schemeClr>
                </a:solidFill>
              </a:rPr>
              <a:t>” </a:t>
            </a:r>
            <a:r>
              <a:rPr lang="hu-HU" b="1" dirty="0" err="1">
                <a:solidFill>
                  <a:schemeClr val="accent1">
                    <a:lumMod val="75000"/>
                  </a:schemeClr>
                </a:solidFill>
              </a:rPr>
              <a:t>needed</a:t>
            </a:r>
            <a:endParaRPr lang="hu-HU" b="1" dirty="0">
              <a:solidFill>
                <a:schemeClr val="accent1">
                  <a:lumMod val="75000"/>
                </a:schemeClr>
              </a:solidFill>
            </a:endParaRPr>
          </a:p>
        </p:txBody>
      </p:sp>
      <p:sp>
        <p:nvSpPr>
          <p:cNvPr id="3" name="Tartalom helye 2"/>
          <p:cNvSpPr>
            <a:spLocks noGrp="1"/>
          </p:cNvSpPr>
          <p:nvPr>
            <p:ph idx="1"/>
          </p:nvPr>
        </p:nvSpPr>
        <p:spPr>
          <a:xfrm>
            <a:off x="202131" y="1289786"/>
            <a:ext cx="10515600" cy="5568214"/>
          </a:xfrm>
        </p:spPr>
        <p:txBody>
          <a:bodyPr>
            <a:normAutofit/>
          </a:bodyPr>
          <a:lstStyle/>
          <a:p>
            <a:pPr algn="just"/>
            <a:r>
              <a:rPr lang="hu-HU" dirty="0" err="1">
                <a:solidFill>
                  <a:schemeClr val="tx1"/>
                </a:solidFill>
              </a:rPr>
              <a:t>Without</a:t>
            </a:r>
            <a:r>
              <a:rPr lang="hu-HU" dirty="0">
                <a:solidFill>
                  <a:schemeClr val="tx1"/>
                </a:solidFill>
              </a:rPr>
              <a:t> local </a:t>
            </a:r>
            <a:r>
              <a:rPr lang="hu-HU" dirty="0" err="1">
                <a:solidFill>
                  <a:schemeClr val="tx1"/>
                </a:solidFill>
              </a:rPr>
              <a:t>coordinators</a:t>
            </a:r>
            <a:r>
              <a:rPr lang="hu-HU" dirty="0">
                <a:solidFill>
                  <a:schemeClr val="tx1"/>
                </a:solidFill>
              </a:rPr>
              <a:t>/</a:t>
            </a:r>
            <a:r>
              <a:rPr lang="hu-HU" dirty="0" err="1">
                <a:solidFill>
                  <a:schemeClr val="tx1"/>
                </a:solidFill>
              </a:rPr>
              <a:t>leaders</a:t>
            </a:r>
            <a:r>
              <a:rPr lang="hu-HU" dirty="0">
                <a:solidFill>
                  <a:schemeClr val="tx1"/>
                </a:solidFill>
              </a:rPr>
              <a:t>, </a:t>
            </a:r>
            <a:r>
              <a:rPr lang="hu-HU" dirty="0" err="1">
                <a:solidFill>
                  <a:schemeClr val="tx1"/>
                </a:solidFill>
              </a:rPr>
              <a:t>who</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committed</a:t>
            </a:r>
            <a:r>
              <a:rPr lang="hu-HU" dirty="0">
                <a:solidFill>
                  <a:schemeClr val="tx1"/>
                </a:solidFill>
              </a:rPr>
              <a:t> </a:t>
            </a:r>
            <a:r>
              <a:rPr lang="hu-HU" dirty="0" err="1">
                <a:solidFill>
                  <a:schemeClr val="tx1"/>
                </a:solidFill>
              </a:rPr>
              <a:t>to</a:t>
            </a:r>
            <a:r>
              <a:rPr lang="hu-HU" dirty="0">
                <a:solidFill>
                  <a:schemeClr val="tx1"/>
                </a:solidFill>
              </a:rPr>
              <a:t> local </a:t>
            </a:r>
            <a:r>
              <a:rPr lang="hu-HU" dirty="0" err="1">
                <a:solidFill>
                  <a:schemeClr val="tx1"/>
                </a:solidFill>
              </a:rPr>
              <a:t>development</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proactive</a:t>
            </a:r>
            <a:r>
              <a:rPr lang="hu-HU" dirty="0">
                <a:solidFill>
                  <a:schemeClr val="tx1"/>
                </a:solidFill>
              </a:rPr>
              <a:t>, </a:t>
            </a:r>
            <a:r>
              <a:rPr lang="hu-HU" dirty="0" err="1">
                <a:solidFill>
                  <a:schemeClr val="tx1"/>
                </a:solidFill>
              </a:rPr>
              <a:t>know</a:t>
            </a:r>
            <a:r>
              <a:rPr lang="hu-HU" dirty="0">
                <a:solidFill>
                  <a:schemeClr val="tx1"/>
                </a:solidFill>
              </a:rPr>
              <a:t> </a:t>
            </a:r>
            <a:r>
              <a:rPr lang="hu-HU" dirty="0" err="1">
                <a:solidFill>
                  <a:schemeClr val="tx1"/>
                </a:solidFill>
              </a:rPr>
              <a:t>the</a:t>
            </a:r>
            <a:r>
              <a:rPr lang="hu-HU" dirty="0">
                <a:solidFill>
                  <a:schemeClr val="tx1"/>
                </a:solidFill>
              </a:rPr>
              <a:t> local </a:t>
            </a:r>
            <a:r>
              <a:rPr lang="hu-HU" dirty="0" err="1">
                <a:solidFill>
                  <a:schemeClr val="tx1"/>
                </a:solidFill>
              </a:rPr>
              <a:t>values</a:t>
            </a:r>
            <a:r>
              <a:rPr lang="hu-HU" dirty="0">
                <a:solidFill>
                  <a:schemeClr val="tx1"/>
                </a:solidFill>
              </a:rPr>
              <a:t> and </a:t>
            </a:r>
            <a:r>
              <a:rPr lang="hu-HU" dirty="0" err="1">
                <a:solidFill>
                  <a:schemeClr val="tx1"/>
                </a:solidFill>
              </a:rPr>
              <a:t>conditions</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aware</a:t>
            </a:r>
            <a:r>
              <a:rPr lang="hu-HU" dirty="0">
                <a:solidFill>
                  <a:schemeClr val="tx1"/>
                </a:solidFill>
              </a:rPr>
              <a:t> of </a:t>
            </a:r>
            <a:r>
              <a:rPr lang="hu-HU" dirty="0" err="1">
                <a:solidFill>
                  <a:schemeClr val="tx1"/>
                </a:solidFill>
              </a:rPr>
              <a:t>the</a:t>
            </a:r>
            <a:r>
              <a:rPr lang="hu-HU" dirty="0">
                <a:solidFill>
                  <a:schemeClr val="tx1"/>
                </a:solidFill>
              </a:rPr>
              <a:t> local </a:t>
            </a:r>
            <a:r>
              <a:rPr lang="hu-HU" dirty="0" err="1">
                <a:solidFill>
                  <a:schemeClr val="tx1"/>
                </a:solidFill>
              </a:rPr>
              <a:t>needs</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acknowledged</a:t>
            </a:r>
            <a:r>
              <a:rPr lang="hu-HU" dirty="0">
                <a:solidFill>
                  <a:schemeClr val="tx1"/>
                </a:solidFill>
              </a:rPr>
              <a:t> </a:t>
            </a:r>
            <a:r>
              <a:rPr lang="hu-HU" dirty="0" err="1">
                <a:solidFill>
                  <a:schemeClr val="tx1"/>
                </a:solidFill>
              </a:rPr>
              <a:t>by</a:t>
            </a:r>
            <a:r>
              <a:rPr lang="hu-HU" dirty="0">
                <a:solidFill>
                  <a:schemeClr val="tx1"/>
                </a:solidFill>
              </a:rPr>
              <a:t> </a:t>
            </a:r>
            <a:r>
              <a:rPr lang="hu-HU" dirty="0" err="1">
                <a:solidFill>
                  <a:schemeClr val="tx1"/>
                </a:solidFill>
              </a:rPr>
              <a:t>the</a:t>
            </a:r>
            <a:r>
              <a:rPr lang="hu-HU" dirty="0">
                <a:solidFill>
                  <a:schemeClr val="tx1"/>
                </a:solidFill>
              </a:rPr>
              <a:t> local </a:t>
            </a:r>
            <a:r>
              <a:rPr lang="hu-HU" dirty="0" err="1">
                <a:solidFill>
                  <a:schemeClr val="tx1"/>
                </a:solidFill>
              </a:rPr>
              <a:t>players</a:t>
            </a:r>
            <a:r>
              <a:rPr lang="hu-HU" dirty="0">
                <a:solidFill>
                  <a:schemeClr val="tx1"/>
                </a:solidFill>
              </a:rPr>
              <a:t>, DEVELOPMENTS CANNOT BE SUSTAINABLE BUT!!! </a:t>
            </a:r>
          </a:p>
          <a:p>
            <a:pPr algn="just"/>
            <a:r>
              <a:rPr lang="hu-HU" dirty="0">
                <a:solidFill>
                  <a:srgbClr val="FF0000"/>
                </a:solidFill>
              </a:rPr>
              <a:t>THERE IS NO LIST OF CHARACTERISTICS, PERSONALITY FEATURES, SKILLS, QUALIFICATIONS OF LOCAL LEADERS THAT WOULD BE COLLECTED AND ACKNOWLEDGED INTERNATIONALLY SO THAT ANYONE COULD HAVE A MIRROR ABOUT SUITABILITY</a:t>
            </a:r>
          </a:p>
          <a:p>
            <a:pPr algn="just"/>
            <a:r>
              <a:rPr lang="hu-HU" dirty="0">
                <a:solidFill>
                  <a:srgbClr val="FF0000"/>
                </a:solidFill>
              </a:rPr>
              <a:t>THERE ARE NO TRAININGS, COURSES TARGETED FOR MAYORS, LEADERS, LOCAL GOVERNMENT OFFICIALS ETC. ABOUT THE LOCAL DEVELOPMENT APPROACHES</a:t>
            </a:r>
          </a:p>
          <a:p>
            <a:pPr algn="just"/>
            <a:r>
              <a:rPr lang="hu-HU" dirty="0" err="1">
                <a:solidFill>
                  <a:schemeClr val="tx1"/>
                </a:solidFill>
              </a:rPr>
              <a:t>Even</a:t>
            </a:r>
            <a:r>
              <a:rPr lang="hu-HU" dirty="0">
                <a:solidFill>
                  <a:schemeClr val="tx1"/>
                </a:solidFill>
              </a:rPr>
              <a:t> </a:t>
            </a:r>
            <a:r>
              <a:rPr lang="hu-HU" dirty="0" err="1">
                <a:solidFill>
                  <a:schemeClr val="tx1"/>
                </a:solidFill>
              </a:rPr>
              <a:t>if</a:t>
            </a:r>
            <a:r>
              <a:rPr lang="hu-HU" dirty="0">
                <a:solidFill>
                  <a:schemeClr val="tx1"/>
                </a:solidFill>
              </a:rPr>
              <a:t> </a:t>
            </a:r>
            <a:r>
              <a:rPr lang="hu-HU" dirty="0" err="1">
                <a:solidFill>
                  <a:schemeClr val="tx1"/>
                </a:solidFill>
              </a:rPr>
              <a:t>there</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qualifications</a:t>
            </a:r>
            <a:r>
              <a:rPr lang="hu-HU" dirty="0">
                <a:solidFill>
                  <a:schemeClr val="tx1"/>
                </a:solidFill>
              </a:rPr>
              <a:t> </a:t>
            </a:r>
            <a:r>
              <a:rPr lang="hu-HU" dirty="0" err="1">
                <a:solidFill>
                  <a:schemeClr val="tx1"/>
                </a:solidFill>
              </a:rPr>
              <a:t>obtained</a:t>
            </a:r>
            <a:r>
              <a:rPr lang="hu-HU" dirty="0">
                <a:solidFill>
                  <a:schemeClr val="tx1"/>
                </a:solidFill>
              </a:rPr>
              <a:t>, </a:t>
            </a:r>
            <a:r>
              <a:rPr lang="hu-HU" dirty="0" err="1">
                <a:solidFill>
                  <a:schemeClr val="tx1"/>
                </a:solidFill>
              </a:rPr>
              <a:t>there</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still</a:t>
            </a:r>
            <a:r>
              <a:rPr lang="hu-HU" dirty="0">
                <a:solidFill>
                  <a:schemeClr val="tx1"/>
                </a:solidFill>
              </a:rPr>
              <a:t> </a:t>
            </a:r>
            <a:r>
              <a:rPr lang="hu-HU" dirty="0" err="1">
                <a:solidFill>
                  <a:schemeClr val="tx1"/>
                </a:solidFill>
              </a:rPr>
              <a:t>senses</a:t>
            </a:r>
            <a:r>
              <a:rPr lang="hu-HU" dirty="0">
                <a:solidFill>
                  <a:schemeClr val="tx1"/>
                </a:solidFill>
              </a:rPr>
              <a:t>, </a:t>
            </a:r>
            <a:r>
              <a:rPr lang="hu-HU" dirty="0" err="1">
                <a:solidFill>
                  <a:schemeClr val="tx1"/>
                </a:solidFill>
              </a:rPr>
              <a:t>emotional</a:t>
            </a:r>
            <a:r>
              <a:rPr lang="hu-HU" dirty="0">
                <a:solidFill>
                  <a:schemeClr val="tx1"/>
                </a:solidFill>
              </a:rPr>
              <a:t> </a:t>
            </a:r>
            <a:r>
              <a:rPr lang="hu-HU" dirty="0" err="1">
                <a:solidFill>
                  <a:schemeClr val="tx1"/>
                </a:solidFill>
              </a:rPr>
              <a:t>relationships</a:t>
            </a:r>
            <a:r>
              <a:rPr lang="hu-HU" dirty="0">
                <a:solidFill>
                  <a:schemeClr val="tx1"/>
                </a:solidFill>
              </a:rPr>
              <a:t>, </a:t>
            </a:r>
            <a:r>
              <a:rPr lang="hu-HU" dirty="0" err="1">
                <a:solidFill>
                  <a:schemeClr val="tx1"/>
                </a:solidFill>
              </a:rPr>
              <a:t>commitment</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target</a:t>
            </a:r>
            <a:r>
              <a:rPr lang="hu-HU" dirty="0">
                <a:solidFill>
                  <a:schemeClr val="tx1"/>
                </a:solidFill>
              </a:rPr>
              <a:t> </a:t>
            </a:r>
            <a:r>
              <a:rPr lang="hu-HU" dirty="0" err="1">
                <a:solidFill>
                  <a:schemeClr val="tx1"/>
                </a:solidFill>
              </a:rPr>
              <a:t>area</a:t>
            </a:r>
            <a:r>
              <a:rPr lang="hu-HU" dirty="0">
                <a:solidFill>
                  <a:schemeClr val="tx1"/>
                </a:solidFill>
              </a:rPr>
              <a:t> </a:t>
            </a:r>
            <a:r>
              <a:rPr lang="hu-HU" dirty="0" err="1">
                <a:solidFill>
                  <a:schemeClr val="tx1"/>
                </a:solidFill>
              </a:rPr>
              <a:t>that</a:t>
            </a:r>
            <a:r>
              <a:rPr lang="hu-HU" dirty="0">
                <a:solidFill>
                  <a:schemeClr val="tx1"/>
                </a:solidFill>
              </a:rPr>
              <a:t> </a:t>
            </a:r>
            <a:r>
              <a:rPr lang="hu-HU" dirty="0" err="1">
                <a:solidFill>
                  <a:schemeClr val="tx1"/>
                </a:solidFill>
              </a:rPr>
              <a:t>cannot</a:t>
            </a:r>
            <a:r>
              <a:rPr lang="hu-HU" dirty="0">
                <a:solidFill>
                  <a:schemeClr val="tx1"/>
                </a:solidFill>
              </a:rPr>
              <a:t> be </a:t>
            </a:r>
            <a:r>
              <a:rPr lang="hu-HU" dirty="0" err="1">
                <a:solidFill>
                  <a:schemeClr val="tx1"/>
                </a:solidFill>
              </a:rPr>
              <a:t>taught</a:t>
            </a:r>
            <a:r>
              <a:rPr lang="hu-HU" dirty="0">
                <a:solidFill>
                  <a:schemeClr val="tx1"/>
                </a:solidFill>
              </a:rPr>
              <a:t> and </a:t>
            </a:r>
            <a:r>
              <a:rPr lang="hu-HU" dirty="0" err="1">
                <a:solidFill>
                  <a:schemeClr val="tx1"/>
                </a:solidFill>
              </a:rPr>
              <a:t>studied</a:t>
            </a:r>
            <a:endParaRPr lang="hu-HU" dirty="0">
              <a:solidFill>
                <a:schemeClr val="tx1"/>
              </a:solidFill>
            </a:endParaRPr>
          </a:p>
          <a:p>
            <a:pPr algn="just"/>
            <a:r>
              <a:rPr lang="en-US" dirty="0">
                <a:solidFill>
                  <a:schemeClr val="tx1"/>
                </a:solidFill>
              </a:rPr>
              <a:t>Local coordinators need to combine the skills of empathy and diplomacy while being </a:t>
            </a:r>
            <a:r>
              <a:rPr lang="en-US" dirty="0" err="1">
                <a:solidFill>
                  <a:schemeClr val="tx1"/>
                </a:solidFill>
              </a:rPr>
              <a:t>organiser</a:t>
            </a:r>
            <a:r>
              <a:rPr lang="en-US" dirty="0">
                <a:solidFill>
                  <a:schemeClr val="tx1"/>
                </a:solidFill>
              </a:rPr>
              <a:t>, realist and dreamer</a:t>
            </a:r>
            <a:r>
              <a:rPr lang="hu-HU" dirty="0">
                <a:solidFill>
                  <a:schemeClr val="tx1"/>
                </a:solidFill>
              </a:rPr>
              <a:t> (i</a:t>
            </a:r>
            <a:r>
              <a:rPr lang="en-US" dirty="0">
                <a:solidFill>
                  <a:schemeClr val="tx1"/>
                </a:solidFill>
              </a:rPr>
              <a:t>t is perhaps the hardest role in development</a:t>
            </a:r>
            <a:r>
              <a:rPr lang="hu-HU" dirty="0">
                <a:solidFill>
                  <a:schemeClr val="tx1"/>
                </a:solidFill>
              </a:rPr>
              <a:t>)</a:t>
            </a:r>
            <a:r>
              <a:rPr lang="en-US" dirty="0">
                <a:solidFill>
                  <a:schemeClr val="tx1"/>
                </a:solidFill>
              </a:rPr>
              <a:t>. </a:t>
            </a:r>
            <a:endParaRPr lang="hu-HU" dirty="0">
              <a:solidFill>
                <a:schemeClr val="tx1"/>
              </a:solidFill>
            </a:endParaRPr>
          </a:p>
          <a:p>
            <a:pPr algn="just"/>
            <a:r>
              <a:rPr lang="en-US" dirty="0">
                <a:solidFill>
                  <a:schemeClr val="tx1"/>
                </a:solidFill>
              </a:rPr>
              <a:t>The typical coordinator needs to combine personal skills with project management skills. </a:t>
            </a:r>
            <a:endParaRPr lang="hu-HU" dirty="0">
              <a:solidFill>
                <a:schemeClr val="tx1"/>
              </a:solidFill>
            </a:endParaRPr>
          </a:p>
          <a:p>
            <a:pPr algn="just"/>
            <a:r>
              <a:rPr lang="en-US" dirty="0">
                <a:solidFill>
                  <a:schemeClr val="tx1"/>
                </a:solidFill>
              </a:rPr>
              <a:t>The ideal candidate has an open engaging personality and is at the same time efficient at getting through their to-do list. </a:t>
            </a:r>
            <a:endParaRPr lang="hu-HU" dirty="0">
              <a:solidFill>
                <a:schemeClr val="tx1"/>
              </a:solidFill>
            </a:endParaRPr>
          </a:p>
        </p:txBody>
      </p:sp>
    </p:spTree>
    <p:extLst>
      <p:ext uri="{BB962C8B-B14F-4D97-AF65-F5344CB8AC3E}">
        <p14:creationId xmlns:p14="http://schemas.microsoft.com/office/powerpoint/2010/main" val="741187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77334" y="609600"/>
            <a:ext cx="9753206" cy="1320800"/>
          </a:xfrm>
        </p:spPr>
        <p:txBody>
          <a:bodyPr/>
          <a:lstStyle/>
          <a:p>
            <a:r>
              <a:rPr lang="hu-HU" b="1" dirty="0">
                <a:solidFill>
                  <a:schemeClr val="accent1">
                    <a:lumMod val="75000"/>
                  </a:schemeClr>
                </a:solidFill>
              </a:rPr>
              <a:t>The </a:t>
            </a:r>
            <a:r>
              <a:rPr lang="hu-HU" b="1" dirty="0" err="1">
                <a:solidFill>
                  <a:schemeClr val="accent1">
                    <a:lumMod val="75000"/>
                  </a:schemeClr>
                </a:solidFill>
              </a:rPr>
              <a:t>key</a:t>
            </a:r>
            <a:r>
              <a:rPr lang="hu-HU" b="1" dirty="0">
                <a:solidFill>
                  <a:schemeClr val="accent1">
                    <a:lumMod val="75000"/>
                  </a:schemeClr>
                </a:solidFill>
              </a:rPr>
              <a:t> is in </a:t>
            </a:r>
            <a:r>
              <a:rPr lang="hu-HU" b="1" dirty="0" err="1">
                <a:solidFill>
                  <a:schemeClr val="accent1">
                    <a:lumMod val="75000"/>
                  </a:schemeClr>
                </a:solidFill>
              </a:rPr>
              <a:t>the</a:t>
            </a:r>
            <a:r>
              <a:rPr lang="hu-HU" b="1" dirty="0">
                <a:solidFill>
                  <a:schemeClr val="accent1">
                    <a:lumMod val="75000"/>
                  </a:schemeClr>
                </a:solidFill>
              </a:rPr>
              <a:t> </a:t>
            </a:r>
            <a:r>
              <a:rPr lang="hu-HU" b="1" dirty="0" err="1">
                <a:solidFill>
                  <a:schemeClr val="accent1">
                    <a:lumMod val="75000"/>
                  </a:schemeClr>
                </a:solidFill>
              </a:rPr>
              <a:t>principle</a:t>
            </a:r>
            <a:r>
              <a:rPr lang="hu-HU" b="1" dirty="0">
                <a:solidFill>
                  <a:schemeClr val="accent1">
                    <a:lumMod val="75000"/>
                  </a:schemeClr>
                </a:solidFill>
              </a:rPr>
              <a:t> of </a:t>
            </a:r>
            <a:r>
              <a:rPr lang="hu-HU" b="1" dirty="0" err="1">
                <a:solidFill>
                  <a:schemeClr val="accent1">
                    <a:lumMod val="75000"/>
                  </a:schemeClr>
                </a:solidFill>
              </a:rPr>
              <a:t>subsidiarity</a:t>
            </a:r>
            <a:endParaRPr lang="hu-HU" b="1" dirty="0">
              <a:solidFill>
                <a:schemeClr val="accent1">
                  <a:lumMod val="75000"/>
                </a:schemeClr>
              </a:solidFill>
            </a:endParaRPr>
          </a:p>
        </p:txBody>
      </p:sp>
      <p:sp>
        <p:nvSpPr>
          <p:cNvPr id="3" name="Tartalom helye 2"/>
          <p:cNvSpPr>
            <a:spLocks noGrp="1"/>
          </p:cNvSpPr>
          <p:nvPr>
            <p:ph idx="1"/>
          </p:nvPr>
        </p:nvSpPr>
        <p:spPr>
          <a:xfrm>
            <a:off x="327260" y="1482291"/>
            <a:ext cx="9284574" cy="5168766"/>
          </a:xfrm>
        </p:spPr>
        <p:txBody>
          <a:bodyPr>
            <a:normAutofit/>
          </a:bodyPr>
          <a:lstStyle/>
          <a:p>
            <a:pPr algn="just"/>
            <a:r>
              <a:rPr lang="hu-HU" dirty="0" err="1">
                <a:solidFill>
                  <a:srgbClr val="FF0000"/>
                </a:solidFill>
              </a:rPr>
              <a:t>Problems</a:t>
            </a:r>
            <a:r>
              <a:rPr lang="hu-HU" dirty="0">
                <a:solidFill>
                  <a:srgbClr val="FF0000"/>
                </a:solidFill>
              </a:rPr>
              <a:t> </a:t>
            </a:r>
            <a:r>
              <a:rPr lang="hu-HU" dirty="0" err="1">
                <a:solidFill>
                  <a:srgbClr val="FF0000"/>
                </a:solidFill>
              </a:rPr>
              <a:t>should</a:t>
            </a:r>
            <a:r>
              <a:rPr lang="hu-HU" dirty="0">
                <a:solidFill>
                  <a:srgbClr val="FF0000"/>
                </a:solidFill>
              </a:rPr>
              <a:t> be </a:t>
            </a:r>
            <a:r>
              <a:rPr lang="hu-HU" dirty="0" err="1">
                <a:solidFill>
                  <a:srgbClr val="FF0000"/>
                </a:solidFill>
              </a:rPr>
              <a:t>solved</a:t>
            </a:r>
            <a:r>
              <a:rPr lang="hu-HU" dirty="0">
                <a:solidFill>
                  <a:srgbClr val="FF0000"/>
                </a:solidFill>
              </a:rPr>
              <a:t> </a:t>
            </a:r>
            <a:r>
              <a:rPr lang="hu-HU" dirty="0" err="1">
                <a:solidFill>
                  <a:srgbClr val="FF0000"/>
                </a:solidFill>
              </a:rPr>
              <a:t>at</a:t>
            </a:r>
            <a:r>
              <a:rPr lang="hu-HU" dirty="0">
                <a:solidFill>
                  <a:srgbClr val="FF0000"/>
                </a:solidFill>
              </a:rPr>
              <a:t> </a:t>
            </a:r>
            <a:r>
              <a:rPr lang="hu-HU" dirty="0" err="1">
                <a:solidFill>
                  <a:srgbClr val="FF0000"/>
                </a:solidFill>
              </a:rPr>
              <a:t>the</a:t>
            </a:r>
            <a:r>
              <a:rPr lang="hu-HU" dirty="0">
                <a:solidFill>
                  <a:srgbClr val="FF0000"/>
                </a:solidFill>
              </a:rPr>
              <a:t> </a:t>
            </a:r>
            <a:r>
              <a:rPr lang="hu-HU" dirty="0" err="1">
                <a:solidFill>
                  <a:srgbClr val="FF0000"/>
                </a:solidFill>
              </a:rPr>
              <a:t>smallest</a:t>
            </a:r>
            <a:r>
              <a:rPr lang="hu-HU" dirty="0">
                <a:solidFill>
                  <a:srgbClr val="FF0000"/>
                </a:solidFill>
              </a:rPr>
              <a:t> and most </a:t>
            </a:r>
            <a:r>
              <a:rPr lang="hu-HU" dirty="0" err="1">
                <a:solidFill>
                  <a:srgbClr val="FF0000"/>
                </a:solidFill>
              </a:rPr>
              <a:t>initimate</a:t>
            </a:r>
            <a:r>
              <a:rPr lang="hu-HU" dirty="0">
                <a:solidFill>
                  <a:srgbClr val="FF0000"/>
                </a:solidFill>
              </a:rPr>
              <a:t> </a:t>
            </a:r>
            <a:r>
              <a:rPr lang="hu-HU" dirty="0" err="1">
                <a:solidFill>
                  <a:srgbClr val="FF0000"/>
                </a:solidFill>
              </a:rPr>
              <a:t>level</a:t>
            </a:r>
            <a:r>
              <a:rPr lang="hu-HU" dirty="0">
                <a:solidFill>
                  <a:srgbClr val="FF0000"/>
                </a:solidFill>
              </a:rPr>
              <a:t> </a:t>
            </a:r>
            <a:r>
              <a:rPr lang="hu-HU" dirty="0" err="1">
                <a:solidFill>
                  <a:srgbClr val="FF0000"/>
                </a:solidFill>
              </a:rPr>
              <a:t>possible</a:t>
            </a:r>
            <a:endParaRPr lang="hu-HU" dirty="0">
              <a:solidFill>
                <a:srgbClr val="FF0000"/>
              </a:solidFill>
            </a:endParaRPr>
          </a:p>
          <a:p>
            <a:pPr algn="just"/>
            <a:r>
              <a:rPr lang="hu-HU" dirty="0" err="1">
                <a:solidFill>
                  <a:srgbClr val="FF0000"/>
                </a:solidFill>
              </a:rPr>
              <a:t>Decisions</a:t>
            </a:r>
            <a:r>
              <a:rPr lang="hu-HU" dirty="0">
                <a:solidFill>
                  <a:srgbClr val="FF0000"/>
                </a:solidFill>
              </a:rPr>
              <a:t> </a:t>
            </a:r>
            <a:r>
              <a:rPr lang="hu-HU" dirty="0" err="1">
                <a:solidFill>
                  <a:srgbClr val="FF0000"/>
                </a:solidFill>
              </a:rPr>
              <a:t>should</a:t>
            </a:r>
            <a:r>
              <a:rPr lang="hu-HU" dirty="0">
                <a:solidFill>
                  <a:srgbClr val="FF0000"/>
                </a:solidFill>
              </a:rPr>
              <a:t> be made </a:t>
            </a:r>
            <a:r>
              <a:rPr lang="hu-HU" dirty="0" err="1">
                <a:solidFill>
                  <a:srgbClr val="FF0000"/>
                </a:solidFill>
              </a:rPr>
              <a:t>as</a:t>
            </a:r>
            <a:r>
              <a:rPr lang="hu-HU" dirty="0">
                <a:solidFill>
                  <a:srgbClr val="FF0000"/>
                </a:solidFill>
              </a:rPr>
              <a:t> </a:t>
            </a:r>
            <a:r>
              <a:rPr lang="hu-HU" dirty="0" err="1">
                <a:solidFill>
                  <a:srgbClr val="FF0000"/>
                </a:solidFill>
              </a:rPr>
              <a:t>close</a:t>
            </a:r>
            <a:r>
              <a:rPr lang="hu-HU" dirty="0">
                <a:solidFill>
                  <a:srgbClr val="FF0000"/>
                </a:solidFill>
              </a:rPr>
              <a:t> </a:t>
            </a:r>
            <a:r>
              <a:rPr lang="hu-HU" dirty="0" err="1">
                <a:solidFill>
                  <a:srgbClr val="FF0000"/>
                </a:solidFill>
              </a:rPr>
              <a:t>to</a:t>
            </a:r>
            <a:r>
              <a:rPr lang="hu-HU" dirty="0">
                <a:solidFill>
                  <a:srgbClr val="FF0000"/>
                </a:solidFill>
              </a:rPr>
              <a:t> </a:t>
            </a:r>
            <a:r>
              <a:rPr lang="hu-HU" dirty="0" err="1">
                <a:solidFill>
                  <a:srgbClr val="FF0000"/>
                </a:solidFill>
              </a:rPr>
              <a:t>people</a:t>
            </a:r>
            <a:r>
              <a:rPr lang="hu-HU" dirty="0">
                <a:solidFill>
                  <a:srgbClr val="FF0000"/>
                </a:solidFill>
              </a:rPr>
              <a:t> </a:t>
            </a:r>
            <a:r>
              <a:rPr lang="hu-HU" dirty="0" err="1">
                <a:solidFill>
                  <a:srgbClr val="FF0000"/>
                </a:solidFill>
              </a:rPr>
              <a:t>as</a:t>
            </a:r>
            <a:r>
              <a:rPr lang="hu-HU" dirty="0">
                <a:solidFill>
                  <a:srgbClr val="FF0000"/>
                </a:solidFill>
              </a:rPr>
              <a:t> </a:t>
            </a:r>
            <a:r>
              <a:rPr lang="hu-HU" dirty="0" err="1">
                <a:solidFill>
                  <a:srgbClr val="FF0000"/>
                </a:solidFill>
              </a:rPr>
              <a:t>possible</a:t>
            </a:r>
            <a:endParaRPr lang="hu-HU" dirty="0">
              <a:solidFill>
                <a:srgbClr val="FF0000"/>
              </a:solidFill>
            </a:endParaRPr>
          </a:p>
          <a:p>
            <a:pPr algn="just"/>
            <a:endParaRPr lang="hu-HU" dirty="0">
              <a:solidFill>
                <a:schemeClr val="tx1"/>
              </a:solidFill>
            </a:endParaRPr>
          </a:p>
          <a:p>
            <a:pPr marL="0" indent="0" algn="just">
              <a:buNone/>
            </a:pPr>
            <a:r>
              <a:rPr lang="hu-HU" dirty="0" err="1">
                <a:solidFill>
                  <a:schemeClr val="tx1"/>
                </a:solidFill>
              </a:rPr>
              <a:t>Application</a:t>
            </a:r>
            <a:r>
              <a:rPr lang="hu-HU" dirty="0">
                <a:solidFill>
                  <a:schemeClr val="tx1"/>
                </a:solidFill>
              </a:rPr>
              <a:t> of </a:t>
            </a:r>
            <a:r>
              <a:rPr lang="hu-HU" dirty="0" err="1">
                <a:solidFill>
                  <a:schemeClr val="tx1"/>
                </a:solidFill>
              </a:rPr>
              <a:t>subsidiary</a:t>
            </a:r>
            <a:r>
              <a:rPr lang="hu-HU" dirty="0">
                <a:solidFill>
                  <a:schemeClr val="tx1"/>
                </a:solidFill>
              </a:rPr>
              <a:t> </a:t>
            </a:r>
            <a:r>
              <a:rPr lang="hu-HU" dirty="0" err="1">
                <a:solidFill>
                  <a:schemeClr val="tx1"/>
                </a:solidFill>
              </a:rPr>
              <a:t>principle</a:t>
            </a:r>
            <a:r>
              <a:rPr lang="hu-HU" dirty="0">
                <a:solidFill>
                  <a:schemeClr val="tx1"/>
                </a:solidFill>
              </a:rPr>
              <a:t> has 3 </a:t>
            </a:r>
            <a:r>
              <a:rPr lang="hu-HU" dirty="0" err="1">
                <a:solidFill>
                  <a:schemeClr val="tx1"/>
                </a:solidFill>
              </a:rPr>
              <a:t>advantages</a:t>
            </a:r>
            <a:r>
              <a:rPr lang="hu-HU" dirty="0">
                <a:solidFill>
                  <a:schemeClr val="tx1"/>
                </a:solidFill>
              </a:rPr>
              <a:t>:</a:t>
            </a:r>
          </a:p>
          <a:p>
            <a:pPr marL="514350" indent="-514350" algn="just">
              <a:buFont typeface="+mj-lt"/>
              <a:buAutoNum type="arabicPeriod"/>
            </a:pPr>
            <a:r>
              <a:rPr lang="hu-HU" dirty="0">
                <a:solidFill>
                  <a:schemeClr val="tx1"/>
                </a:solidFill>
              </a:rPr>
              <a:t>Local decision-</a:t>
            </a:r>
            <a:r>
              <a:rPr lang="hu-HU" dirty="0" err="1">
                <a:solidFill>
                  <a:schemeClr val="tx1"/>
                </a:solidFill>
              </a:rPr>
              <a:t>making</a:t>
            </a:r>
            <a:r>
              <a:rPr lang="hu-HU" dirty="0">
                <a:solidFill>
                  <a:schemeClr val="tx1"/>
                </a:solidFill>
              </a:rPr>
              <a:t> </a:t>
            </a:r>
            <a:r>
              <a:rPr lang="hu-HU" dirty="0" err="1">
                <a:solidFill>
                  <a:srgbClr val="FF0000"/>
                </a:solidFill>
              </a:rPr>
              <a:t>improves</a:t>
            </a:r>
            <a:r>
              <a:rPr lang="hu-HU" dirty="0">
                <a:solidFill>
                  <a:srgbClr val="FF0000"/>
                </a:solidFill>
              </a:rPr>
              <a:t> </a:t>
            </a:r>
            <a:r>
              <a:rPr lang="hu-HU" dirty="0" err="1">
                <a:solidFill>
                  <a:srgbClr val="FF0000"/>
                </a:solidFill>
              </a:rPr>
              <a:t>efficiency</a:t>
            </a:r>
            <a:r>
              <a:rPr lang="hu-HU" dirty="0">
                <a:solidFill>
                  <a:srgbClr val="FF0000"/>
                </a:solidFill>
              </a:rPr>
              <a:t>, </a:t>
            </a:r>
            <a:r>
              <a:rPr lang="hu-HU" dirty="0" err="1">
                <a:solidFill>
                  <a:srgbClr val="FF0000"/>
                </a:solidFill>
              </a:rPr>
              <a:t>promotes</a:t>
            </a:r>
            <a:r>
              <a:rPr lang="hu-HU" dirty="0">
                <a:solidFill>
                  <a:srgbClr val="FF0000"/>
                </a:solidFill>
              </a:rPr>
              <a:t> </a:t>
            </a:r>
            <a:r>
              <a:rPr lang="hu-HU" dirty="0" err="1">
                <a:solidFill>
                  <a:srgbClr val="FF0000"/>
                </a:solidFill>
              </a:rPr>
              <a:t>self-reliance</a:t>
            </a:r>
            <a:r>
              <a:rPr lang="hu-HU" dirty="0">
                <a:solidFill>
                  <a:srgbClr val="FF0000"/>
                </a:solidFill>
              </a:rPr>
              <a:t> </a:t>
            </a:r>
            <a:r>
              <a:rPr lang="hu-HU" dirty="0" err="1">
                <a:solidFill>
                  <a:schemeClr val="tx1"/>
                </a:solidFill>
              </a:rPr>
              <a:t>at</a:t>
            </a:r>
            <a:r>
              <a:rPr lang="hu-HU" dirty="0">
                <a:solidFill>
                  <a:schemeClr val="tx1"/>
                </a:solidFill>
              </a:rPr>
              <a:t> local </a:t>
            </a:r>
            <a:r>
              <a:rPr lang="hu-HU" dirty="0" err="1">
                <a:solidFill>
                  <a:schemeClr val="tx1"/>
                </a:solidFill>
              </a:rPr>
              <a:t>level</a:t>
            </a:r>
            <a:r>
              <a:rPr lang="hu-HU" dirty="0">
                <a:solidFill>
                  <a:schemeClr val="tx1"/>
                </a:solidFill>
              </a:rPr>
              <a:t>, </a:t>
            </a:r>
            <a:r>
              <a:rPr lang="hu-HU" dirty="0" err="1">
                <a:solidFill>
                  <a:srgbClr val="FF0000"/>
                </a:solidFill>
              </a:rPr>
              <a:t>encourages</a:t>
            </a:r>
            <a:r>
              <a:rPr lang="hu-HU" dirty="0">
                <a:solidFill>
                  <a:srgbClr val="FF0000"/>
                </a:solidFill>
              </a:rPr>
              <a:t> </a:t>
            </a:r>
            <a:r>
              <a:rPr lang="hu-HU" dirty="0" err="1">
                <a:solidFill>
                  <a:srgbClr val="FF0000"/>
                </a:solidFill>
              </a:rPr>
              <a:t>competition</a:t>
            </a:r>
            <a:r>
              <a:rPr lang="hu-HU" dirty="0">
                <a:solidFill>
                  <a:srgbClr val="FF0000"/>
                </a:solidFill>
              </a:rPr>
              <a:t> and </a:t>
            </a:r>
            <a:r>
              <a:rPr lang="hu-HU" dirty="0" err="1">
                <a:solidFill>
                  <a:srgbClr val="FF0000"/>
                </a:solidFill>
              </a:rPr>
              <a:t>nurtures</a:t>
            </a:r>
            <a:r>
              <a:rPr lang="hu-HU" dirty="0">
                <a:solidFill>
                  <a:srgbClr val="FF0000"/>
                </a:solidFill>
              </a:rPr>
              <a:t> </a:t>
            </a:r>
            <a:r>
              <a:rPr lang="hu-HU" dirty="0" err="1">
                <a:solidFill>
                  <a:srgbClr val="FF0000"/>
                </a:solidFill>
              </a:rPr>
              <a:t>innovation</a:t>
            </a:r>
            <a:endParaRPr lang="hu-HU" dirty="0">
              <a:solidFill>
                <a:srgbClr val="FF0000"/>
              </a:solidFill>
            </a:endParaRPr>
          </a:p>
          <a:p>
            <a:pPr marL="514350" indent="-514350" algn="just">
              <a:buFont typeface="+mj-lt"/>
              <a:buAutoNum type="arabicPeriod"/>
            </a:pPr>
            <a:r>
              <a:rPr lang="hu-HU" dirty="0" err="1">
                <a:solidFill>
                  <a:schemeClr val="tx1"/>
                </a:solidFill>
              </a:rPr>
              <a:t>Democracy</a:t>
            </a:r>
            <a:r>
              <a:rPr lang="hu-HU" dirty="0">
                <a:solidFill>
                  <a:schemeClr val="tx1"/>
                </a:solidFill>
              </a:rPr>
              <a:t> is </a:t>
            </a:r>
            <a:r>
              <a:rPr lang="hu-HU" dirty="0" err="1">
                <a:solidFill>
                  <a:schemeClr val="tx1"/>
                </a:solidFill>
              </a:rPr>
              <a:t>based</a:t>
            </a:r>
            <a:r>
              <a:rPr lang="hu-HU" dirty="0">
                <a:solidFill>
                  <a:schemeClr val="tx1"/>
                </a:solidFill>
              </a:rPr>
              <a:t> </a:t>
            </a:r>
            <a:r>
              <a:rPr lang="hu-HU" dirty="0" err="1">
                <a:solidFill>
                  <a:schemeClr val="tx1"/>
                </a:solidFill>
              </a:rPr>
              <a:t>on</a:t>
            </a:r>
            <a:r>
              <a:rPr lang="hu-HU" dirty="0">
                <a:solidFill>
                  <a:schemeClr val="tx1"/>
                </a:solidFill>
              </a:rPr>
              <a:t> </a:t>
            </a:r>
            <a:r>
              <a:rPr lang="hu-HU" dirty="0" err="1">
                <a:solidFill>
                  <a:schemeClr val="tx1"/>
                </a:solidFill>
              </a:rPr>
              <a:t>three</a:t>
            </a:r>
            <a:r>
              <a:rPr lang="hu-HU" dirty="0">
                <a:solidFill>
                  <a:schemeClr val="tx1"/>
                </a:solidFill>
              </a:rPr>
              <a:t> </a:t>
            </a:r>
            <a:r>
              <a:rPr lang="hu-HU" dirty="0" err="1">
                <a:solidFill>
                  <a:schemeClr val="tx1"/>
                </a:solidFill>
              </a:rPr>
              <a:t>assumptions</a:t>
            </a:r>
            <a:r>
              <a:rPr lang="hu-HU" dirty="0">
                <a:solidFill>
                  <a:schemeClr val="tx1"/>
                </a:solidFill>
              </a:rPr>
              <a:t>: </a:t>
            </a:r>
            <a:r>
              <a:rPr lang="hu-HU" dirty="0" err="1">
                <a:solidFill>
                  <a:schemeClr val="tx1"/>
                </a:solidFill>
              </a:rPr>
              <a:t>all</a:t>
            </a:r>
            <a:r>
              <a:rPr lang="hu-HU" dirty="0">
                <a:solidFill>
                  <a:schemeClr val="tx1"/>
                </a:solidFill>
              </a:rPr>
              <a:t> </a:t>
            </a:r>
            <a:r>
              <a:rPr lang="hu-HU" dirty="0" err="1">
                <a:solidFill>
                  <a:schemeClr val="tx1"/>
                </a:solidFill>
              </a:rPr>
              <a:t>citizens</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equal</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citizen</a:t>
            </a:r>
            <a:r>
              <a:rPr lang="hu-HU" dirty="0">
                <a:solidFill>
                  <a:schemeClr val="tx1"/>
                </a:solidFill>
              </a:rPr>
              <a:t> is </a:t>
            </a:r>
            <a:r>
              <a:rPr lang="hu-HU" dirty="0" err="1">
                <a:solidFill>
                  <a:schemeClr val="tx1"/>
                </a:solidFill>
              </a:rPr>
              <a:t>the</a:t>
            </a:r>
            <a:r>
              <a:rPr lang="hu-HU" dirty="0">
                <a:solidFill>
                  <a:schemeClr val="tx1"/>
                </a:solidFill>
              </a:rPr>
              <a:t> </a:t>
            </a:r>
            <a:r>
              <a:rPr lang="hu-HU" dirty="0" err="1">
                <a:solidFill>
                  <a:schemeClr val="tx1"/>
                </a:solidFill>
              </a:rPr>
              <a:t>ultimate</a:t>
            </a:r>
            <a:r>
              <a:rPr lang="hu-HU" dirty="0">
                <a:solidFill>
                  <a:schemeClr val="tx1"/>
                </a:solidFill>
              </a:rPr>
              <a:t> </a:t>
            </a:r>
            <a:r>
              <a:rPr lang="hu-HU" dirty="0" err="1">
                <a:solidFill>
                  <a:schemeClr val="tx1"/>
                </a:solidFill>
              </a:rPr>
              <a:t>sovereign</a:t>
            </a:r>
            <a:r>
              <a:rPr lang="hu-HU" dirty="0">
                <a:solidFill>
                  <a:schemeClr val="tx1"/>
                </a:solidFill>
              </a:rPr>
              <a:t>, </a:t>
            </a:r>
            <a:r>
              <a:rPr lang="hu-HU" dirty="0" err="1">
                <a:solidFill>
                  <a:schemeClr val="tx1"/>
                </a:solidFill>
              </a:rPr>
              <a:t>the</a:t>
            </a:r>
            <a:r>
              <a:rPr lang="hu-HU" dirty="0">
                <a:solidFill>
                  <a:schemeClr val="tx1"/>
                </a:solidFill>
              </a:rPr>
              <a:t> </a:t>
            </a:r>
            <a:r>
              <a:rPr lang="hu-HU" dirty="0" err="1">
                <a:solidFill>
                  <a:schemeClr val="tx1"/>
                </a:solidFill>
              </a:rPr>
              <a:t>citizen</a:t>
            </a:r>
            <a:r>
              <a:rPr lang="hu-HU" dirty="0">
                <a:solidFill>
                  <a:schemeClr val="tx1"/>
                </a:solidFill>
              </a:rPr>
              <a:t> has </a:t>
            </a:r>
            <a:r>
              <a:rPr lang="hu-HU" dirty="0" err="1">
                <a:solidFill>
                  <a:schemeClr val="tx1"/>
                </a:solidFill>
              </a:rPr>
              <a:t>the</a:t>
            </a:r>
            <a:r>
              <a:rPr lang="hu-HU" dirty="0">
                <a:solidFill>
                  <a:schemeClr val="tx1"/>
                </a:solidFill>
              </a:rPr>
              <a:t> </a:t>
            </a:r>
            <a:r>
              <a:rPr lang="hu-HU" dirty="0" err="1">
                <a:solidFill>
                  <a:schemeClr val="tx1"/>
                </a:solidFill>
              </a:rPr>
              <a:t>capacity</a:t>
            </a:r>
            <a:r>
              <a:rPr lang="hu-HU" dirty="0">
                <a:solidFill>
                  <a:schemeClr val="tx1"/>
                </a:solidFill>
              </a:rPr>
              <a:t> </a:t>
            </a:r>
            <a:r>
              <a:rPr lang="hu-HU" dirty="0" err="1">
                <a:solidFill>
                  <a:schemeClr val="tx1"/>
                </a:solidFill>
              </a:rPr>
              <a:t>to</a:t>
            </a:r>
            <a:r>
              <a:rPr lang="hu-HU" dirty="0">
                <a:solidFill>
                  <a:schemeClr val="tx1"/>
                </a:solidFill>
              </a:rPr>
              <a:t> </a:t>
            </a:r>
            <a:r>
              <a:rPr lang="hu-HU" dirty="0" err="1">
                <a:solidFill>
                  <a:schemeClr val="tx1"/>
                </a:solidFill>
              </a:rPr>
              <a:t>decide</a:t>
            </a:r>
            <a:r>
              <a:rPr lang="hu-HU" dirty="0">
                <a:solidFill>
                  <a:schemeClr val="tx1"/>
                </a:solidFill>
              </a:rPr>
              <a:t> </a:t>
            </a:r>
            <a:r>
              <a:rPr lang="hu-HU" dirty="0" err="1">
                <a:solidFill>
                  <a:schemeClr val="tx1"/>
                </a:solidFill>
              </a:rPr>
              <a:t>what</a:t>
            </a:r>
            <a:r>
              <a:rPr lang="hu-HU" dirty="0">
                <a:solidFill>
                  <a:schemeClr val="tx1"/>
                </a:solidFill>
              </a:rPr>
              <a:t> is in </a:t>
            </a:r>
            <a:r>
              <a:rPr lang="hu-HU" dirty="0" err="1">
                <a:solidFill>
                  <a:schemeClr val="tx1"/>
                </a:solidFill>
              </a:rPr>
              <a:t>his</a:t>
            </a:r>
            <a:r>
              <a:rPr lang="hu-HU" dirty="0">
                <a:solidFill>
                  <a:schemeClr val="tx1"/>
                </a:solidFill>
              </a:rPr>
              <a:t> </a:t>
            </a:r>
            <a:r>
              <a:rPr lang="hu-HU" dirty="0" err="1">
                <a:solidFill>
                  <a:schemeClr val="tx1"/>
                </a:solidFill>
              </a:rPr>
              <a:t>best</a:t>
            </a:r>
            <a:r>
              <a:rPr lang="hu-HU" dirty="0">
                <a:solidFill>
                  <a:schemeClr val="tx1"/>
                </a:solidFill>
              </a:rPr>
              <a:t> interest.</a:t>
            </a:r>
          </a:p>
          <a:p>
            <a:pPr marL="514350" indent="-514350" algn="just">
              <a:buFont typeface="+mj-lt"/>
              <a:buAutoNum type="arabicPeriod"/>
            </a:pPr>
            <a:r>
              <a:rPr lang="hu-HU" dirty="0" err="1">
                <a:solidFill>
                  <a:schemeClr val="tx1"/>
                </a:solidFill>
              </a:rPr>
              <a:t>Once</a:t>
            </a:r>
            <a:r>
              <a:rPr lang="hu-HU" dirty="0">
                <a:solidFill>
                  <a:schemeClr val="tx1"/>
                </a:solidFill>
              </a:rPr>
              <a:t> decision-</a:t>
            </a:r>
            <a:r>
              <a:rPr lang="hu-HU" dirty="0" err="1">
                <a:solidFill>
                  <a:schemeClr val="tx1"/>
                </a:solidFill>
              </a:rPr>
              <a:t>making</a:t>
            </a:r>
            <a:r>
              <a:rPr lang="hu-HU" dirty="0">
                <a:solidFill>
                  <a:schemeClr val="tx1"/>
                </a:solidFill>
              </a:rPr>
              <a:t> and </a:t>
            </a:r>
            <a:r>
              <a:rPr lang="hu-HU" dirty="0" err="1">
                <a:solidFill>
                  <a:schemeClr val="tx1"/>
                </a:solidFill>
              </a:rPr>
              <a:t>its</a:t>
            </a:r>
            <a:r>
              <a:rPr lang="hu-HU" dirty="0">
                <a:solidFill>
                  <a:schemeClr val="tx1"/>
                </a:solidFill>
              </a:rPr>
              <a:t> </a:t>
            </a:r>
            <a:r>
              <a:rPr lang="hu-HU" dirty="0" err="1">
                <a:solidFill>
                  <a:schemeClr val="tx1"/>
                </a:solidFill>
              </a:rPr>
              <a:t>consequences</a:t>
            </a:r>
            <a:r>
              <a:rPr lang="hu-HU" dirty="0">
                <a:solidFill>
                  <a:schemeClr val="tx1"/>
                </a:solidFill>
              </a:rPr>
              <a:t> </a:t>
            </a:r>
            <a:r>
              <a:rPr lang="hu-HU" dirty="0" err="1">
                <a:solidFill>
                  <a:schemeClr val="tx1"/>
                </a:solidFill>
              </a:rPr>
              <a:t>are</a:t>
            </a:r>
            <a:r>
              <a:rPr lang="hu-HU" dirty="0">
                <a:solidFill>
                  <a:schemeClr val="tx1"/>
                </a:solidFill>
              </a:rPr>
              <a:t> </a:t>
            </a:r>
            <a:r>
              <a:rPr lang="hu-HU" dirty="0" err="1">
                <a:solidFill>
                  <a:schemeClr val="tx1"/>
                </a:solidFill>
              </a:rPr>
              <a:t>integrally</a:t>
            </a:r>
            <a:r>
              <a:rPr lang="hu-HU" dirty="0">
                <a:solidFill>
                  <a:schemeClr val="tx1"/>
                </a:solidFill>
              </a:rPr>
              <a:t> linked </a:t>
            </a:r>
            <a:r>
              <a:rPr lang="hu-HU" dirty="0" err="1">
                <a:solidFill>
                  <a:schemeClr val="tx1"/>
                </a:solidFill>
              </a:rPr>
              <a:t>at</a:t>
            </a:r>
            <a:r>
              <a:rPr lang="hu-HU" dirty="0">
                <a:solidFill>
                  <a:schemeClr val="tx1"/>
                </a:solidFill>
              </a:rPr>
              <a:t> local </a:t>
            </a:r>
            <a:r>
              <a:rPr lang="hu-HU" dirty="0" err="1">
                <a:solidFill>
                  <a:schemeClr val="tx1"/>
                </a:solidFill>
              </a:rPr>
              <a:t>level</a:t>
            </a:r>
            <a:r>
              <a:rPr lang="hu-HU" dirty="0">
                <a:solidFill>
                  <a:schemeClr val="tx1"/>
                </a:solidFill>
              </a:rPr>
              <a:t>, </a:t>
            </a:r>
            <a:r>
              <a:rPr lang="hu-HU" dirty="0" err="1">
                <a:solidFill>
                  <a:schemeClr val="tx1"/>
                </a:solidFill>
              </a:rPr>
              <a:t>people</a:t>
            </a:r>
            <a:r>
              <a:rPr lang="hu-HU" dirty="0">
                <a:solidFill>
                  <a:schemeClr val="tx1"/>
                </a:solidFill>
              </a:rPr>
              <a:t> </a:t>
            </a:r>
            <a:r>
              <a:rPr lang="hu-HU" dirty="0" err="1">
                <a:solidFill>
                  <a:schemeClr val="tx1"/>
                </a:solidFill>
              </a:rPr>
              <a:t>can</a:t>
            </a:r>
            <a:r>
              <a:rPr lang="hu-HU" dirty="0">
                <a:solidFill>
                  <a:schemeClr val="tx1"/>
                </a:solidFill>
              </a:rPr>
              <a:t> </a:t>
            </a:r>
            <a:r>
              <a:rPr lang="hu-HU" dirty="0" err="1">
                <a:solidFill>
                  <a:schemeClr val="tx1"/>
                </a:solidFill>
              </a:rPr>
              <a:t>better</a:t>
            </a:r>
            <a:r>
              <a:rPr lang="hu-HU" dirty="0">
                <a:solidFill>
                  <a:schemeClr val="tx1"/>
                </a:solidFill>
              </a:rPr>
              <a:t> </a:t>
            </a:r>
            <a:r>
              <a:rPr lang="hu-HU" dirty="0" err="1">
                <a:solidFill>
                  <a:schemeClr val="tx1"/>
                </a:solidFill>
              </a:rPr>
              <a:t>appreciate</a:t>
            </a:r>
            <a:r>
              <a:rPr lang="hu-HU" dirty="0">
                <a:solidFill>
                  <a:schemeClr val="tx1"/>
                </a:solidFill>
              </a:rPr>
              <a:t> </a:t>
            </a:r>
            <a:r>
              <a:rPr lang="hu-HU" dirty="0" err="1">
                <a:solidFill>
                  <a:schemeClr val="tx1"/>
                </a:solidFill>
              </a:rPr>
              <a:t>that</a:t>
            </a:r>
            <a:r>
              <a:rPr lang="hu-HU" dirty="0">
                <a:solidFill>
                  <a:schemeClr val="tx1"/>
                </a:solidFill>
              </a:rPr>
              <a:t> </a:t>
            </a:r>
            <a:r>
              <a:rPr lang="hu-HU" dirty="0" err="1">
                <a:solidFill>
                  <a:schemeClr val="tx1"/>
                </a:solidFill>
              </a:rPr>
              <a:t>hard</a:t>
            </a:r>
            <a:r>
              <a:rPr lang="hu-HU" dirty="0">
                <a:solidFill>
                  <a:schemeClr val="tx1"/>
                </a:solidFill>
              </a:rPr>
              <a:t> </a:t>
            </a:r>
            <a:r>
              <a:rPr lang="hu-HU" dirty="0" err="1">
                <a:solidFill>
                  <a:schemeClr val="tx1"/>
                </a:solidFill>
              </a:rPr>
              <a:t>choices</a:t>
            </a:r>
            <a:r>
              <a:rPr lang="hu-HU" dirty="0">
                <a:solidFill>
                  <a:schemeClr val="tx1"/>
                </a:solidFill>
              </a:rPr>
              <a:t> </a:t>
            </a:r>
            <a:r>
              <a:rPr lang="hu-HU" dirty="0" err="1">
                <a:solidFill>
                  <a:schemeClr val="tx1"/>
                </a:solidFill>
              </a:rPr>
              <a:t>need</a:t>
            </a:r>
            <a:r>
              <a:rPr lang="hu-HU" dirty="0">
                <a:solidFill>
                  <a:schemeClr val="tx1"/>
                </a:solidFill>
              </a:rPr>
              <a:t> </a:t>
            </a:r>
            <a:r>
              <a:rPr lang="hu-HU" dirty="0" err="1">
                <a:solidFill>
                  <a:schemeClr val="tx1"/>
                </a:solidFill>
              </a:rPr>
              <a:t>to</a:t>
            </a:r>
            <a:r>
              <a:rPr lang="hu-HU" dirty="0">
                <a:solidFill>
                  <a:schemeClr val="tx1"/>
                </a:solidFill>
              </a:rPr>
              <a:t> be made.</a:t>
            </a:r>
          </a:p>
          <a:p>
            <a:pPr marL="0" indent="0" algn="just">
              <a:buNone/>
            </a:pPr>
            <a:endParaRPr lang="hu-HU" dirty="0">
              <a:solidFill>
                <a:schemeClr val="accent1">
                  <a:lumMod val="75000"/>
                </a:schemeClr>
              </a:solidFill>
            </a:endParaRPr>
          </a:p>
        </p:txBody>
      </p:sp>
    </p:spTree>
    <p:extLst>
      <p:ext uri="{BB962C8B-B14F-4D97-AF65-F5344CB8AC3E}">
        <p14:creationId xmlns:p14="http://schemas.microsoft.com/office/powerpoint/2010/main" val="1429156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B249EF-91C2-C67A-71D7-96750D5BACD4}"/>
              </a:ext>
            </a:extLst>
          </p:cNvPr>
          <p:cNvSpPr>
            <a:spLocks noGrp="1"/>
          </p:cNvSpPr>
          <p:nvPr>
            <p:ph type="title"/>
          </p:nvPr>
        </p:nvSpPr>
        <p:spPr/>
        <p:txBody>
          <a:bodyPr/>
          <a:lstStyle/>
          <a:p>
            <a:r>
              <a:rPr lang="hu-HU" b="1" dirty="0" err="1"/>
              <a:t>Why</a:t>
            </a:r>
            <a:r>
              <a:rPr lang="hu-HU" b="1" dirty="0"/>
              <a:t> </a:t>
            </a:r>
            <a:r>
              <a:rPr lang="hu-HU" b="1" dirty="0" err="1"/>
              <a:t>circular</a:t>
            </a:r>
            <a:r>
              <a:rPr lang="hu-HU" b="1" dirty="0"/>
              <a:t> </a:t>
            </a:r>
            <a:r>
              <a:rPr lang="hu-HU" b="1" dirty="0" err="1"/>
              <a:t>economy</a:t>
            </a:r>
            <a:r>
              <a:rPr lang="hu-HU" b="1" dirty="0"/>
              <a:t>?</a:t>
            </a:r>
          </a:p>
        </p:txBody>
      </p:sp>
      <p:sp>
        <p:nvSpPr>
          <p:cNvPr id="3" name="Tartalom helye 2">
            <a:extLst>
              <a:ext uri="{FF2B5EF4-FFF2-40B4-BE49-F238E27FC236}">
                <a16:creationId xmlns:a16="http://schemas.microsoft.com/office/drawing/2014/main" id="{99090E26-B47B-E953-839C-85F658204676}"/>
              </a:ext>
            </a:extLst>
          </p:cNvPr>
          <p:cNvSpPr>
            <a:spLocks noGrp="1"/>
          </p:cNvSpPr>
          <p:nvPr>
            <p:ph idx="1"/>
          </p:nvPr>
        </p:nvSpPr>
        <p:spPr>
          <a:xfrm>
            <a:off x="318977" y="1701209"/>
            <a:ext cx="9633097" cy="4752754"/>
          </a:xfrm>
        </p:spPr>
        <p:txBody>
          <a:bodyPr>
            <a:normAutofit fontScale="92500" lnSpcReduction="10000"/>
          </a:bodyPr>
          <a:lstStyle/>
          <a:p>
            <a:pPr algn="just"/>
            <a:r>
              <a:rPr lang="en-US" dirty="0">
                <a:solidFill>
                  <a:schemeClr val="tx1"/>
                </a:solidFill>
              </a:rPr>
              <a:t>The circular economy fundamentally changes our economic model.</a:t>
            </a:r>
            <a:endParaRPr lang="hu-HU" dirty="0">
              <a:solidFill>
                <a:schemeClr val="tx1"/>
              </a:solidFill>
            </a:endParaRPr>
          </a:p>
          <a:p>
            <a:pPr algn="just"/>
            <a:r>
              <a:rPr lang="en-US" dirty="0">
                <a:solidFill>
                  <a:schemeClr val="tx1"/>
                </a:solidFill>
              </a:rPr>
              <a:t>It moves away from the linear “take, make, dispose” route towards a more sustainable and equitable system.</a:t>
            </a:r>
            <a:endParaRPr lang="hu-HU" dirty="0">
              <a:solidFill>
                <a:schemeClr val="tx1"/>
              </a:solidFill>
            </a:endParaRPr>
          </a:p>
          <a:p>
            <a:pPr algn="just"/>
            <a:r>
              <a:rPr lang="en-US" dirty="0">
                <a:solidFill>
                  <a:schemeClr val="tx1"/>
                </a:solidFill>
              </a:rPr>
              <a:t>The circular economy seeks to </a:t>
            </a:r>
            <a:r>
              <a:rPr lang="en-US" dirty="0">
                <a:solidFill>
                  <a:srgbClr val="FF0000"/>
                </a:solidFill>
              </a:rPr>
              <a:t>reduce waste, promote reuse and recycling, and foster innovation and creativity. </a:t>
            </a:r>
            <a:r>
              <a:rPr lang="en-US" dirty="0">
                <a:solidFill>
                  <a:schemeClr val="tx1"/>
                </a:solidFill>
              </a:rPr>
              <a:t>And it could have important consequences for less populous places.  </a:t>
            </a:r>
          </a:p>
          <a:p>
            <a:pPr algn="just"/>
            <a:r>
              <a:rPr lang="en-US" dirty="0">
                <a:solidFill>
                  <a:schemeClr val="tx1"/>
                </a:solidFill>
              </a:rPr>
              <a:t>First, the circular economy has the potential to </a:t>
            </a:r>
            <a:r>
              <a:rPr lang="en-US" dirty="0">
                <a:solidFill>
                  <a:srgbClr val="FF0000"/>
                </a:solidFill>
              </a:rPr>
              <a:t>create jobs and drive economic growth by empowering the repair sector and refurbishment of goods.  </a:t>
            </a:r>
          </a:p>
          <a:p>
            <a:pPr algn="just"/>
            <a:r>
              <a:rPr lang="en-US" dirty="0">
                <a:solidFill>
                  <a:srgbClr val="FF0000"/>
                </a:solidFill>
              </a:rPr>
              <a:t>Promoting sustainable farming methods </a:t>
            </a:r>
            <a:r>
              <a:rPr lang="en-US" dirty="0">
                <a:solidFill>
                  <a:schemeClr val="tx1"/>
                </a:solidFill>
              </a:rPr>
              <a:t>as a way to reduce waste can protect the environment and benefit local producers. </a:t>
            </a:r>
            <a:endParaRPr lang="hu-HU" dirty="0">
              <a:solidFill>
                <a:schemeClr val="tx1"/>
              </a:solidFill>
            </a:endParaRPr>
          </a:p>
          <a:p>
            <a:pPr algn="just"/>
            <a:r>
              <a:rPr lang="hu-HU" dirty="0">
                <a:solidFill>
                  <a:srgbClr val="FF0000"/>
                </a:solidFill>
              </a:rPr>
              <a:t>I</a:t>
            </a:r>
            <a:r>
              <a:rPr lang="en-US" dirty="0" err="1">
                <a:solidFill>
                  <a:srgbClr val="FF0000"/>
                </a:solidFill>
              </a:rPr>
              <a:t>nvesting</a:t>
            </a:r>
            <a:r>
              <a:rPr lang="en-US" dirty="0">
                <a:solidFill>
                  <a:srgbClr val="FF0000"/>
                </a:solidFill>
              </a:rPr>
              <a:t> in renewables and energy efficiency</a:t>
            </a:r>
            <a:r>
              <a:rPr lang="en-US" dirty="0">
                <a:solidFill>
                  <a:schemeClr val="tx1"/>
                </a:solidFill>
              </a:rPr>
              <a:t> decreases our dependence on fossil fuels.  </a:t>
            </a:r>
            <a:endParaRPr lang="hu-HU" dirty="0">
              <a:solidFill>
                <a:schemeClr val="tx1"/>
              </a:solidFill>
            </a:endParaRPr>
          </a:p>
          <a:p>
            <a:pPr algn="just"/>
            <a:r>
              <a:rPr lang="en-US" dirty="0"/>
              <a:t>In a circular economy, </a:t>
            </a:r>
            <a:r>
              <a:rPr lang="en-US" dirty="0">
                <a:solidFill>
                  <a:srgbClr val="FF0000"/>
                </a:solidFill>
              </a:rPr>
              <a:t>waste is the new raw material. </a:t>
            </a:r>
            <a:r>
              <a:rPr lang="en-US" dirty="0"/>
              <a:t>A product’s life is no longer a straight line from being produced to being consumed and then discarded. </a:t>
            </a:r>
          </a:p>
          <a:p>
            <a:pPr algn="just"/>
            <a:r>
              <a:rPr lang="en-US" dirty="0"/>
              <a:t>This saves raw materials, the environment and reduces CO</a:t>
            </a:r>
            <a:r>
              <a:rPr lang="en-US" baseline="-25000" dirty="0"/>
              <a:t>2</a:t>
            </a:r>
            <a:r>
              <a:rPr lang="en-US" dirty="0"/>
              <a:t> emissions. It stimulates innovation, new business activity and employment.</a:t>
            </a:r>
            <a:endParaRPr lang="en-US" dirty="0">
              <a:solidFill>
                <a:schemeClr val="tx1"/>
              </a:solidFill>
            </a:endParaRPr>
          </a:p>
          <a:p>
            <a:endParaRPr lang="hu-HU" dirty="0"/>
          </a:p>
        </p:txBody>
      </p:sp>
    </p:spTree>
    <p:extLst>
      <p:ext uri="{BB962C8B-B14F-4D97-AF65-F5344CB8AC3E}">
        <p14:creationId xmlns:p14="http://schemas.microsoft.com/office/powerpoint/2010/main" val="4092506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AE9CCF-377F-6E04-543D-E0B19A44C223}"/>
              </a:ext>
            </a:extLst>
          </p:cNvPr>
          <p:cNvSpPr>
            <a:spLocks noGrp="1"/>
          </p:cNvSpPr>
          <p:nvPr>
            <p:ph type="title"/>
          </p:nvPr>
        </p:nvSpPr>
        <p:spPr/>
        <p:txBody>
          <a:bodyPr/>
          <a:lstStyle/>
          <a:p>
            <a:r>
              <a:rPr lang="hu-HU" dirty="0"/>
              <a:t>New </a:t>
            </a:r>
            <a:r>
              <a:rPr lang="hu-HU" dirty="0" err="1"/>
              <a:t>approaches</a:t>
            </a:r>
            <a:endParaRPr lang="hu-HU" dirty="0"/>
          </a:p>
        </p:txBody>
      </p:sp>
      <p:sp>
        <p:nvSpPr>
          <p:cNvPr id="3" name="Tartalom helye 2">
            <a:extLst>
              <a:ext uri="{FF2B5EF4-FFF2-40B4-BE49-F238E27FC236}">
                <a16:creationId xmlns:a16="http://schemas.microsoft.com/office/drawing/2014/main" id="{79D5F7AD-8A20-781B-F2F3-A64975EF4393}"/>
              </a:ext>
            </a:extLst>
          </p:cNvPr>
          <p:cNvSpPr>
            <a:spLocks noGrp="1"/>
          </p:cNvSpPr>
          <p:nvPr>
            <p:ph idx="1"/>
          </p:nvPr>
        </p:nvSpPr>
        <p:spPr>
          <a:xfrm>
            <a:off x="382772" y="1743741"/>
            <a:ext cx="9218428" cy="4297622"/>
          </a:xfrm>
        </p:spPr>
        <p:txBody>
          <a:bodyPr/>
          <a:lstStyle/>
          <a:p>
            <a:pPr algn="just"/>
            <a:r>
              <a:rPr lang="en-US" dirty="0"/>
              <a:t>In a circular economy, manufacturers design products to be reusable.</a:t>
            </a:r>
            <a:endParaRPr lang="hu-HU" dirty="0"/>
          </a:p>
          <a:p>
            <a:pPr algn="just"/>
            <a:r>
              <a:rPr lang="hu-HU" dirty="0"/>
              <a:t>C</a:t>
            </a:r>
            <a:r>
              <a:rPr lang="en-US" dirty="0" err="1"/>
              <a:t>onsumers</a:t>
            </a:r>
            <a:r>
              <a:rPr lang="en-US" dirty="0"/>
              <a:t> can choose to share products they only use occasionally, such as a power drill or a car, instead of buying them. This means products are used more intensively, so that fewer products need to be made, reducing raw materials use.</a:t>
            </a:r>
            <a:endParaRPr lang="hu-HU" dirty="0"/>
          </a:p>
          <a:p>
            <a:pPr algn="just"/>
            <a:r>
              <a:rPr lang="en-US" dirty="0"/>
              <a:t>In a circular economy we treat our environment responsibly. </a:t>
            </a:r>
            <a:endParaRPr lang="hu-HU" dirty="0"/>
          </a:p>
          <a:p>
            <a:pPr algn="just"/>
            <a:r>
              <a:rPr lang="en-US" dirty="0"/>
              <a:t>A well-functioning circular economy doesn’t only depend on the government and industry. Consumers, too, have a role to play: choosing sustainable products must become the new standard. </a:t>
            </a:r>
            <a:endParaRPr lang="hu-HU" dirty="0"/>
          </a:p>
          <a:p>
            <a:pPr algn="just"/>
            <a:r>
              <a:rPr lang="en-US" dirty="0"/>
              <a:t>Consumers also contribute to a circular economy by using things longer, repairing them or taking them to a second-hand shop. </a:t>
            </a:r>
            <a:endParaRPr lang="hu-HU" dirty="0"/>
          </a:p>
        </p:txBody>
      </p:sp>
    </p:spTree>
    <p:extLst>
      <p:ext uri="{BB962C8B-B14F-4D97-AF65-F5344CB8AC3E}">
        <p14:creationId xmlns:p14="http://schemas.microsoft.com/office/powerpoint/2010/main" val="3929714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7A1F8B-B791-F67F-B639-D5A540F778A2}"/>
              </a:ext>
            </a:extLst>
          </p:cNvPr>
          <p:cNvSpPr>
            <a:spLocks noGrp="1"/>
          </p:cNvSpPr>
          <p:nvPr>
            <p:ph type="title"/>
          </p:nvPr>
        </p:nvSpPr>
        <p:spPr/>
        <p:txBody>
          <a:bodyPr/>
          <a:lstStyle/>
          <a:p>
            <a:r>
              <a:rPr lang="hu-HU" b="1" dirty="0" err="1"/>
              <a:t>Circular</a:t>
            </a:r>
            <a:r>
              <a:rPr lang="hu-HU" b="1" dirty="0"/>
              <a:t> </a:t>
            </a:r>
            <a:r>
              <a:rPr lang="hu-HU" b="1" dirty="0" err="1"/>
              <a:t>economy</a:t>
            </a:r>
            <a:r>
              <a:rPr lang="hu-HU" b="1" dirty="0"/>
              <a:t> – </a:t>
            </a:r>
            <a:r>
              <a:rPr lang="hu-HU" b="1" dirty="0" err="1"/>
              <a:t>rural</a:t>
            </a:r>
            <a:r>
              <a:rPr lang="hu-HU" b="1" dirty="0"/>
              <a:t> </a:t>
            </a:r>
            <a:r>
              <a:rPr lang="hu-HU" b="1" dirty="0" err="1"/>
              <a:t>areas</a:t>
            </a:r>
            <a:endParaRPr lang="hu-HU" b="1" dirty="0"/>
          </a:p>
        </p:txBody>
      </p:sp>
      <p:sp>
        <p:nvSpPr>
          <p:cNvPr id="3" name="Tartalom helye 2">
            <a:extLst>
              <a:ext uri="{FF2B5EF4-FFF2-40B4-BE49-F238E27FC236}">
                <a16:creationId xmlns:a16="http://schemas.microsoft.com/office/drawing/2014/main" id="{0E036741-B2FE-BAF0-A736-ED4BEA34BF1D}"/>
              </a:ext>
            </a:extLst>
          </p:cNvPr>
          <p:cNvSpPr>
            <a:spLocks noGrp="1"/>
          </p:cNvSpPr>
          <p:nvPr>
            <p:ph idx="1"/>
          </p:nvPr>
        </p:nvSpPr>
        <p:spPr>
          <a:xfrm>
            <a:off x="308345" y="1552354"/>
            <a:ext cx="9431078" cy="5135526"/>
          </a:xfrm>
        </p:spPr>
        <p:txBody>
          <a:bodyPr>
            <a:normAutofit/>
          </a:bodyPr>
          <a:lstStyle/>
          <a:p>
            <a:pPr algn="just"/>
            <a:r>
              <a:rPr lang="en-US" dirty="0">
                <a:solidFill>
                  <a:schemeClr val="tx1"/>
                </a:solidFill>
              </a:rPr>
              <a:t>Despite the decreasing trend of the rural population, the share of 44% of the global</a:t>
            </a:r>
            <a:r>
              <a:rPr lang="hu-HU" dirty="0">
                <a:solidFill>
                  <a:schemeClr val="tx1"/>
                </a:solidFill>
              </a:rPr>
              <a:t> </a:t>
            </a:r>
            <a:r>
              <a:rPr lang="en-US" dirty="0">
                <a:solidFill>
                  <a:schemeClr val="tx1"/>
                </a:solidFill>
              </a:rPr>
              <a:t>population in 2021 highlights that rural regions must be part of circular economy</a:t>
            </a:r>
            <a:r>
              <a:rPr lang="hu-HU" dirty="0">
                <a:solidFill>
                  <a:schemeClr val="tx1"/>
                </a:solidFill>
              </a:rPr>
              <a:t> </a:t>
            </a:r>
            <a:r>
              <a:rPr lang="en-US" dirty="0">
                <a:solidFill>
                  <a:schemeClr val="tx1"/>
                </a:solidFill>
              </a:rPr>
              <a:t>initiatives to meet the SDGs by 2030. </a:t>
            </a:r>
            <a:endParaRPr lang="hu-HU" dirty="0">
              <a:solidFill>
                <a:schemeClr val="tx1"/>
              </a:solidFill>
            </a:endParaRPr>
          </a:p>
          <a:p>
            <a:pPr algn="just"/>
            <a:r>
              <a:rPr lang="en-US" dirty="0">
                <a:solidFill>
                  <a:schemeClr val="tx1"/>
                </a:solidFill>
              </a:rPr>
              <a:t>However, there are significant rural–urban gaps in</a:t>
            </a:r>
            <a:r>
              <a:rPr lang="hu-HU" dirty="0">
                <a:solidFill>
                  <a:schemeClr val="tx1"/>
                </a:solidFill>
              </a:rPr>
              <a:t> </a:t>
            </a:r>
            <a:r>
              <a:rPr lang="en-US" dirty="0">
                <a:solidFill>
                  <a:schemeClr val="tx1"/>
                </a:solidFill>
              </a:rPr>
              <a:t>terms of accessibility to a network of basic utilities (waste, sanitation, wastewater, water</a:t>
            </a:r>
            <a:r>
              <a:rPr lang="hu-HU" dirty="0">
                <a:solidFill>
                  <a:schemeClr val="tx1"/>
                </a:solidFill>
              </a:rPr>
              <a:t> </a:t>
            </a:r>
            <a:r>
              <a:rPr lang="en-US" dirty="0">
                <a:solidFill>
                  <a:schemeClr val="tx1"/>
                </a:solidFill>
              </a:rPr>
              <a:t>supply, clean energy), which require rapid actions and multi-level cooperation. </a:t>
            </a:r>
            <a:endParaRPr lang="hu-HU" dirty="0">
              <a:solidFill>
                <a:schemeClr val="tx1"/>
              </a:solidFill>
            </a:endParaRPr>
          </a:p>
          <a:p>
            <a:pPr algn="just"/>
            <a:r>
              <a:rPr lang="en-US" dirty="0">
                <a:solidFill>
                  <a:schemeClr val="tx1"/>
                </a:solidFill>
              </a:rPr>
              <a:t>Rural lands and rural populations are the main providers of food and resources for</a:t>
            </a:r>
            <a:r>
              <a:rPr lang="hu-HU" dirty="0">
                <a:solidFill>
                  <a:schemeClr val="tx1"/>
                </a:solidFill>
              </a:rPr>
              <a:t> </a:t>
            </a:r>
            <a:r>
              <a:rPr lang="en-US" dirty="0">
                <a:solidFill>
                  <a:schemeClr val="tx1"/>
                </a:solidFill>
              </a:rPr>
              <a:t>the ever-expanding urban areas. </a:t>
            </a:r>
            <a:endParaRPr lang="hu-HU" dirty="0">
              <a:solidFill>
                <a:schemeClr val="tx1"/>
              </a:solidFill>
            </a:endParaRPr>
          </a:p>
          <a:p>
            <a:pPr algn="just"/>
            <a:r>
              <a:rPr lang="en-US" dirty="0">
                <a:solidFill>
                  <a:schemeClr val="tx1"/>
                </a:solidFill>
              </a:rPr>
              <a:t>At the same time, rural communities around the world</a:t>
            </a:r>
            <a:r>
              <a:rPr lang="hu-HU" dirty="0">
                <a:solidFill>
                  <a:schemeClr val="tx1"/>
                </a:solidFill>
              </a:rPr>
              <a:t> </a:t>
            </a:r>
            <a:r>
              <a:rPr lang="en-US" dirty="0">
                <a:solidFill>
                  <a:schemeClr val="tx1"/>
                </a:solidFill>
              </a:rPr>
              <a:t>are facing serious environmental challenges related to climate change, biodiversity loss,</a:t>
            </a:r>
            <a:r>
              <a:rPr lang="hu-HU" dirty="0">
                <a:solidFill>
                  <a:schemeClr val="tx1"/>
                </a:solidFill>
              </a:rPr>
              <a:t> </a:t>
            </a:r>
            <a:r>
              <a:rPr lang="en-US" dirty="0">
                <a:solidFill>
                  <a:schemeClr val="tx1"/>
                </a:solidFill>
              </a:rPr>
              <a:t>and plastic pollution of the natural environment. </a:t>
            </a:r>
            <a:endParaRPr lang="hu-HU" dirty="0">
              <a:solidFill>
                <a:schemeClr val="tx1"/>
              </a:solidFill>
            </a:endParaRPr>
          </a:p>
          <a:p>
            <a:pPr algn="just"/>
            <a:r>
              <a:rPr lang="en-US" dirty="0">
                <a:solidFill>
                  <a:schemeClr val="tx1"/>
                </a:solidFill>
              </a:rPr>
              <a:t>Rural communities are examined as</a:t>
            </a:r>
            <a:r>
              <a:rPr lang="hu-HU" dirty="0">
                <a:solidFill>
                  <a:schemeClr val="tx1"/>
                </a:solidFill>
              </a:rPr>
              <a:t> </a:t>
            </a:r>
            <a:r>
              <a:rPr lang="en-US" dirty="0">
                <a:solidFill>
                  <a:schemeClr val="tx1"/>
                </a:solidFill>
              </a:rPr>
              <a:t>plastic pollution destination sites and contributors to plastic pollution. In the latter case, rural</a:t>
            </a:r>
            <a:r>
              <a:rPr lang="hu-HU" dirty="0">
                <a:solidFill>
                  <a:schemeClr val="tx1"/>
                </a:solidFill>
              </a:rPr>
              <a:t> </a:t>
            </a:r>
            <a:r>
              <a:rPr lang="en-US" dirty="0">
                <a:solidFill>
                  <a:schemeClr val="tx1"/>
                </a:solidFill>
              </a:rPr>
              <a:t>communities contribute to plastic pollution due to domestic waste management deficiencies via illegal dumping, open burning practices, and macro- and microplastic pollution of</a:t>
            </a:r>
            <a:r>
              <a:rPr lang="hu-HU" dirty="0">
                <a:solidFill>
                  <a:schemeClr val="tx1"/>
                </a:solidFill>
              </a:rPr>
              <a:t> </a:t>
            </a:r>
            <a:r>
              <a:rPr lang="en-US" dirty="0">
                <a:solidFill>
                  <a:schemeClr val="tx1"/>
                </a:solidFill>
              </a:rPr>
              <a:t>water bodies (marine and freshwater environments). </a:t>
            </a:r>
            <a:endParaRPr lang="hu-HU" dirty="0">
              <a:solidFill>
                <a:schemeClr val="tx1"/>
              </a:solidFill>
            </a:endParaRPr>
          </a:p>
        </p:txBody>
      </p:sp>
    </p:spTree>
    <p:extLst>
      <p:ext uri="{BB962C8B-B14F-4D97-AF65-F5344CB8AC3E}">
        <p14:creationId xmlns:p14="http://schemas.microsoft.com/office/powerpoint/2010/main" val="3406168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85DA238B-C8AD-A5DB-A214-383061C0C038}"/>
              </a:ext>
            </a:extLst>
          </p:cNvPr>
          <p:cNvSpPr>
            <a:spLocks noGrp="1"/>
          </p:cNvSpPr>
          <p:nvPr>
            <p:ph idx="1"/>
          </p:nvPr>
        </p:nvSpPr>
        <p:spPr>
          <a:xfrm>
            <a:off x="350874" y="478465"/>
            <a:ext cx="9473610" cy="5562897"/>
          </a:xfrm>
        </p:spPr>
        <p:txBody>
          <a:bodyPr>
            <a:normAutofit/>
          </a:bodyPr>
          <a:lstStyle/>
          <a:p>
            <a:pPr algn="just"/>
            <a:r>
              <a:rPr lang="en-US" dirty="0"/>
              <a:t>According to a report published in 2019 by the Ellen MacArthur Foundation, </a:t>
            </a:r>
            <a:r>
              <a:rPr lang="en-US" dirty="0">
                <a:solidFill>
                  <a:srgbClr val="FF0000"/>
                </a:solidFill>
              </a:rPr>
              <a:t>only 9% of the world's economy is circular,</a:t>
            </a:r>
            <a:r>
              <a:rPr lang="en-US" dirty="0"/>
              <a:t> meaning that the remaining 91% is still largely based on the traditional linear model of take-make-dispose. </a:t>
            </a:r>
          </a:p>
          <a:p>
            <a:pPr algn="just"/>
            <a:r>
              <a:rPr lang="en-US" dirty="0"/>
              <a:t>This report also noted that the </a:t>
            </a:r>
            <a:r>
              <a:rPr lang="en-US" dirty="0">
                <a:solidFill>
                  <a:srgbClr val="FF0000"/>
                </a:solidFill>
              </a:rPr>
              <a:t>circular economy could generate $4.5 trillion in economic benefits by 2030, creating new jobs and reducing environmental impacts.</a:t>
            </a:r>
            <a:endParaRPr lang="hu-HU" dirty="0">
              <a:solidFill>
                <a:srgbClr val="FF0000"/>
              </a:solidFill>
            </a:endParaRPr>
          </a:p>
          <a:p>
            <a:pPr algn="just"/>
            <a:r>
              <a:rPr lang="en-US" dirty="0"/>
              <a:t>Another report by the Circle Economy </a:t>
            </a:r>
            <a:r>
              <a:rPr lang="en-US" dirty="0" err="1"/>
              <a:t>organisation</a:t>
            </a:r>
            <a:r>
              <a:rPr lang="en-US" dirty="0"/>
              <a:t> estimates that the global circularity rate was around 8.6% in 2019, up from 7.2% in 2015. The report noted that there is still a long way to go in achieving a fully circular economy, but progress is being made in several areas, including circular design, recycling and sharing platforms.</a:t>
            </a:r>
            <a:endParaRPr lang="hu-HU" dirty="0"/>
          </a:p>
          <a:p>
            <a:pPr algn="just"/>
            <a:r>
              <a:rPr lang="en-US" dirty="0"/>
              <a:t>Even though as per above statistics the share of CE is not high, gradually </a:t>
            </a:r>
            <a:r>
              <a:rPr lang="en-US" dirty="0">
                <a:solidFill>
                  <a:srgbClr val="FF0000"/>
                </a:solidFill>
              </a:rPr>
              <a:t>a large number of countries have taken strategies to enter into the circular economy.</a:t>
            </a:r>
          </a:p>
          <a:p>
            <a:pPr algn="just"/>
            <a:r>
              <a:rPr lang="en-US" dirty="0">
                <a:solidFill>
                  <a:srgbClr val="FF0000"/>
                </a:solidFill>
              </a:rPr>
              <a:t>In 2016, the Netherlands was one of the first countries in the world to lay down its ambition for a circular economy in policy, by means of the government-wide </a:t>
            </a:r>
            <a:r>
              <a:rPr lang="en-US" dirty="0" err="1">
                <a:solidFill>
                  <a:srgbClr val="FF0000"/>
                </a:solidFill>
              </a:rPr>
              <a:t>programme</a:t>
            </a:r>
            <a:r>
              <a:rPr lang="en-US" dirty="0">
                <a:solidFill>
                  <a:srgbClr val="FF0000"/>
                </a:solidFill>
              </a:rPr>
              <a:t> entitled ‘A Circular Economy in the Netherlands by 2050’. </a:t>
            </a:r>
            <a:endParaRPr lang="hu-HU" dirty="0">
              <a:solidFill>
                <a:srgbClr val="FF0000"/>
              </a:solidFill>
            </a:endParaRPr>
          </a:p>
        </p:txBody>
      </p:sp>
    </p:spTree>
    <p:extLst>
      <p:ext uri="{BB962C8B-B14F-4D97-AF65-F5344CB8AC3E}">
        <p14:creationId xmlns:p14="http://schemas.microsoft.com/office/powerpoint/2010/main" val="383659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6628" y="856649"/>
            <a:ext cx="10035568" cy="5929162"/>
          </a:xfrm>
        </p:spPr>
        <p:txBody>
          <a:bodyPr>
            <a:normAutofit/>
          </a:bodyPr>
          <a:lstStyle/>
          <a:p>
            <a:pPr algn="just"/>
            <a:r>
              <a:rPr lang="hu-HU" sz="2200" dirty="0" err="1">
                <a:solidFill>
                  <a:schemeClr val="tx1"/>
                </a:solidFill>
                <a:latin typeface="Calibri  "/>
                <a:cs typeface="Times New Roman" panose="02020603050405020304" pitchFamily="18" charset="0"/>
              </a:rPr>
              <a:t>Spatial</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inequalities</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have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gradually</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been</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increasing</a:t>
            </a:r>
            <a:r>
              <a:rPr lang="hu-HU" sz="2200" dirty="0">
                <a:solidFill>
                  <a:schemeClr val="tx1"/>
                </a:solidFill>
                <a:latin typeface="Calibri  "/>
                <a:cs typeface="Times New Roman" panose="02020603050405020304" pitchFamily="18" charset="0"/>
              </a:rPr>
              <a:t> over </a:t>
            </a:r>
            <a:r>
              <a:rPr lang="hu-HU" sz="2200" dirty="0" err="1">
                <a:solidFill>
                  <a:schemeClr val="tx1"/>
                </a:solidFill>
                <a:latin typeface="Calibri  "/>
                <a:cs typeface="Times New Roman" panose="02020603050405020304" pitchFamily="18" charset="0"/>
              </a:rPr>
              <a:t>the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years</a:t>
            </a:r>
            <a:r>
              <a:rPr lang="hu-HU" sz="2200" dirty="0">
                <a:solidFill>
                  <a:schemeClr val="tx1"/>
                </a:solidFill>
                <a:latin typeface="Calibri  "/>
                <a:cs typeface="Times New Roman" panose="02020603050405020304" pitchFamily="18" charset="0"/>
              </a:rPr>
              <a:t>.</a:t>
            </a:r>
          </a:p>
          <a:p>
            <a:pPr algn="just"/>
            <a:r>
              <a:rPr lang="hu-HU" sz="2200" dirty="0">
                <a:solidFill>
                  <a:schemeClr val="tx1"/>
                </a:solidFill>
                <a:latin typeface="Calibri  "/>
                <a:cs typeface="Times New Roman" panose="02020603050405020304" pitchFamily="18" charset="0"/>
              </a:rPr>
              <a:t>Both </a:t>
            </a:r>
            <a:r>
              <a:rPr lang="hu-HU" sz="2200" dirty="0" err="1">
                <a:solidFill>
                  <a:schemeClr val="tx1"/>
                </a:solidFill>
                <a:latin typeface="Calibri  "/>
                <a:cs typeface="Times New Roman" panose="02020603050405020304" pitchFamily="18" charset="0"/>
              </a:rPr>
              <a:t>the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extreme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poverty</a:t>
            </a:r>
            <a:r>
              <a:rPr lang="hu-HU" sz="2200" dirty="0">
                <a:solidFill>
                  <a:schemeClr val="tx1"/>
                </a:solidFill>
                <a:latin typeface="Calibri  "/>
                <a:cs typeface="Times New Roman" panose="02020603050405020304" pitchFamily="18" charset="0"/>
              </a:rPr>
              <a:t> and </a:t>
            </a:r>
            <a:r>
              <a:rPr lang="hu-HU" sz="2200" dirty="0" err="1">
                <a:solidFill>
                  <a:schemeClr val="tx1"/>
                </a:solidFill>
                <a:latin typeface="Calibri  "/>
                <a:cs typeface="Times New Roman" panose="02020603050405020304" pitchFamily="18" charset="0"/>
              </a:rPr>
              <a:t>richness</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exist</a:t>
            </a:r>
            <a:r>
              <a:rPr lang="hu-HU" sz="2200" dirty="0">
                <a:solidFill>
                  <a:schemeClr val="tx1"/>
                </a:solidFill>
                <a:latin typeface="Calibri  "/>
                <a:cs typeface="Times New Roman" panose="02020603050405020304" pitchFamily="18" charset="0"/>
              </a:rPr>
              <a:t> in </a:t>
            </a:r>
            <a:r>
              <a:rPr lang="hu-HU" sz="2200" dirty="0" err="1">
                <a:solidFill>
                  <a:schemeClr val="tx1"/>
                </a:solidFill>
                <a:latin typeface="Calibri  "/>
                <a:cs typeface="Times New Roman" panose="02020603050405020304" pitchFamily="18" charset="0"/>
              </a:rPr>
              <a:t>the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world</a:t>
            </a:r>
            <a:r>
              <a:rPr lang="hu-HU" sz="2200" dirty="0">
                <a:solidFill>
                  <a:schemeClr val="tx1"/>
                </a:solidFill>
                <a:latin typeface="Calibri  "/>
                <a:cs typeface="Times New Roman" panose="02020603050405020304" pitchFamily="18" charset="0"/>
              </a:rPr>
              <a:t>, </a:t>
            </a:r>
            <a:r>
              <a:rPr lang="hu-HU" sz="2200" b="1" dirty="0" err="1">
                <a:solidFill>
                  <a:srgbClr val="FF0000"/>
                </a:solidFill>
                <a:latin typeface="Calibri  "/>
                <a:cs typeface="Times New Roman" panose="02020603050405020304" pitchFamily="18" charset="0"/>
              </a:rPr>
              <a:t>the</a:t>
            </a:r>
            <a:r>
              <a:rPr lang="hu-HU" sz="2200" b="1" dirty="0">
                <a:solidFill>
                  <a:srgbClr val="FF0000"/>
                </a:solidFill>
                <a:latin typeface="Calibri  "/>
                <a:cs typeface="Times New Roman" panose="02020603050405020304" pitchFamily="18" charset="0"/>
              </a:rPr>
              <a:t> </a:t>
            </a:r>
            <a:r>
              <a:rPr lang="hu-HU" sz="2200" b="1" dirty="0" err="1">
                <a:solidFill>
                  <a:srgbClr val="FF0000"/>
                </a:solidFill>
                <a:latin typeface="Calibri  "/>
                <a:cs typeface="Times New Roman" panose="02020603050405020304" pitchFamily="18" charset="0"/>
              </a:rPr>
              <a:t>income</a:t>
            </a:r>
            <a:r>
              <a:rPr lang="hu-HU" sz="2200" b="1" dirty="0">
                <a:solidFill>
                  <a:srgbClr val="FF0000"/>
                </a:solidFill>
                <a:latin typeface="Calibri  "/>
                <a:cs typeface="Times New Roman" panose="02020603050405020304" pitchFamily="18" charset="0"/>
              </a:rPr>
              <a:t> is </a:t>
            </a:r>
            <a:r>
              <a:rPr lang="hu-HU" sz="2200" b="1" dirty="0" err="1">
                <a:solidFill>
                  <a:srgbClr val="FF0000"/>
                </a:solidFill>
                <a:latin typeface="Calibri  "/>
                <a:cs typeface="Times New Roman" panose="02020603050405020304" pitchFamily="18" charset="0"/>
              </a:rPr>
              <a:t>not</a:t>
            </a:r>
            <a:r>
              <a:rPr lang="hu-HU" sz="2200" b="1" dirty="0">
                <a:solidFill>
                  <a:srgbClr val="FF0000"/>
                </a:solidFill>
                <a:latin typeface="Calibri  "/>
                <a:cs typeface="Times New Roman" panose="02020603050405020304" pitchFamily="18" charset="0"/>
              </a:rPr>
              <a:t> </a:t>
            </a:r>
            <a:r>
              <a:rPr lang="hu-HU" sz="2200" b="1" dirty="0" err="1">
                <a:solidFill>
                  <a:srgbClr val="FF0000"/>
                </a:solidFill>
                <a:latin typeface="Calibri  "/>
                <a:cs typeface="Times New Roman" panose="02020603050405020304" pitchFamily="18" charset="0"/>
              </a:rPr>
              <a:t>able</a:t>
            </a:r>
            <a:r>
              <a:rPr lang="hu-HU" sz="2200" b="1" dirty="0">
                <a:solidFill>
                  <a:srgbClr val="FF0000"/>
                </a:solidFill>
                <a:latin typeface="Calibri  "/>
                <a:cs typeface="Times New Roman" panose="02020603050405020304" pitchFamily="18" charset="0"/>
              </a:rPr>
              <a:t> </a:t>
            </a:r>
            <a:r>
              <a:rPr lang="hu-HU" sz="2200" b="1" dirty="0" err="1">
                <a:solidFill>
                  <a:srgbClr val="FF0000"/>
                </a:solidFill>
                <a:latin typeface="Calibri  "/>
                <a:cs typeface="Times New Roman" panose="02020603050405020304" pitchFamily="18" charset="0"/>
              </a:rPr>
              <a:t>to</a:t>
            </a:r>
            <a:r>
              <a:rPr lang="hu-HU" sz="2200" b="1" dirty="0">
                <a:solidFill>
                  <a:srgbClr val="FF0000"/>
                </a:solidFill>
                <a:latin typeface="Calibri  "/>
                <a:cs typeface="Times New Roman" panose="02020603050405020304" pitchFamily="18" charset="0"/>
              </a:rPr>
              <a:t> </a:t>
            </a:r>
            <a:r>
              <a:rPr lang="hu-HU" sz="2200" b="1" dirty="0" err="1">
                <a:solidFill>
                  <a:srgbClr val="FF0000"/>
                </a:solidFill>
                <a:latin typeface="Calibri  "/>
                <a:cs typeface="Times New Roman" panose="02020603050405020304" pitchFamily="18" charset="0"/>
              </a:rPr>
              <a:t>get</a:t>
            </a:r>
            <a:r>
              <a:rPr lang="hu-HU" sz="2200" b="1" dirty="0">
                <a:solidFill>
                  <a:srgbClr val="FF0000"/>
                </a:solidFill>
                <a:latin typeface="Calibri  "/>
                <a:cs typeface="Times New Roman" panose="02020603050405020304" pitchFamily="18" charset="0"/>
              </a:rPr>
              <a:t> </a:t>
            </a:r>
            <a:r>
              <a:rPr lang="hu-HU" sz="2200" b="1" dirty="0" err="1">
                <a:solidFill>
                  <a:srgbClr val="FF0000"/>
                </a:solidFill>
                <a:latin typeface="Calibri  "/>
                <a:cs typeface="Times New Roman" panose="02020603050405020304" pitchFamily="18" charset="0"/>
              </a:rPr>
              <a:t>balanced</a:t>
            </a:r>
            <a:r>
              <a:rPr lang="hu-HU" sz="2200" b="1" dirty="0">
                <a:solidFill>
                  <a:srgbClr val="FF0000"/>
                </a:solidFill>
                <a:latin typeface="Calibri  "/>
                <a:cs typeface="Times New Roman" panose="02020603050405020304" pitchFamily="18" charset="0"/>
              </a:rPr>
              <a:t> </a:t>
            </a:r>
            <a:r>
              <a:rPr lang="hu-HU" sz="2200" b="1" dirty="0" err="1">
                <a:solidFill>
                  <a:srgbClr val="FF0000"/>
                </a:solidFill>
                <a:latin typeface="Calibri  "/>
                <a:cs typeface="Times New Roman" panose="02020603050405020304" pitchFamily="18" charset="0"/>
              </a:rPr>
              <a:t>automatically</a:t>
            </a:r>
            <a:r>
              <a:rPr lang="hu-HU" sz="2200" b="1" dirty="0">
                <a:solidFill>
                  <a:srgbClr val="FF0000"/>
                </a:solidFill>
                <a:latin typeface="Calibri  "/>
                <a:cs typeface="Times New Roman" panose="02020603050405020304" pitchFamily="18" charset="0"/>
              </a:rPr>
              <a:t>, </a:t>
            </a:r>
            <a:r>
              <a:rPr lang="hu-HU" sz="2200" b="1" dirty="0" err="1">
                <a:solidFill>
                  <a:srgbClr val="FF0000"/>
                </a:solidFill>
                <a:latin typeface="Calibri  "/>
                <a:cs typeface="Times New Roman" panose="02020603050405020304" pitchFamily="18" charset="0"/>
              </a:rPr>
              <a:t>by</a:t>
            </a:r>
            <a:r>
              <a:rPr lang="hu-HU" sz="2200" b="1" dirty="0">
                <a:solidFill>
                  <a:srgbClr val="FF0000"/>
                </a:solidFill>
                <a:latin typeface="Calibri  "/>
                <a:cs typeface="Times New Roman" panose="02020603050405020304" pitchFamily="18" charset="0"/>
              </a:rPr>
              <a:t> </a:t>
            </a:r>
            <a:r>
              <a:rPr lang="hu-HU" sz="2200" b="1" dirty="0" err="1">
                <a:solidFill>
                  <a:srgbClr val="FF0000"/>
                </a:solidFill>
                <a:latin typeface="Calibri  "/>
                <a:cs typeface="Times New Roman" panose="02020603050405020304" pitchFamily="18" charset="0"/>
              </a:rPr>
              <a:t>itself</a:t>
            </a:r>
            <a:r>
              <a:rPr lang="hu-HU" sz="2200" b="1" dirty="0">
                <a:solidFill>
                  <a:srgbClr val="FF0000"/>
                </a:solidFill>
                <a:latin typeface="Calibri  "/>
                <a:cs typeface="Times New Roman" panose="02020603050405020304" pitchFamily="18" charset="0"/>
              </a:rPr>
              <a:t>.</a:t>
            </a:r>
          </a:p>
          <a:p>
            <a:pPr algn="just"/>
            <a:r>
              <a:rPr lang="hu-HU" sz="2200" dirty="0" err="1">
                <a:solidFill>
                  <a:schemeClr val="tx1"/>
                </a:solidFill>
                <a:latin typeface="Calibri  "/>
                <a:cs typeface="Times New Roman" panose="02020603050405020304" pitchFamily="18" charset="0"/>
              </a:rPr>
              <a:t>Developed</a:t>
            </a:r>
            <a:r>
              <a:rPr lang="hu-HU" sz="2200" dirty="0">
                <a:solidFill>
                  <a:schemeClr val="tx1"/>
                </a:solidFill>
                <a:latin typeface="Calibri  "/>
                <a:cs typeface="Times New Roman" panose="02020603050405020304" pitchFamily="18" charset="0"/>
              </a:rPr>
              <a:t> and </a:t>
            </a:r>
            <a:r>
              <a:rPr lang="hu-HU" sz="2200" dirty="0" err="1">
                <a:solidFill>
                  <a:schemeClr val="tx1"/>
                </a:solidFill>
                <a:latin typeface="Calibri  "/>
                <a:cs typeface="Times New Roman" panose="02020603050405020304" pitchFamily="18" charset="0"/>
              </a:rPr>
              <a:t>underdeveloped</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regions</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may</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exist</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next</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to</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each</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other</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for</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long</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without</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having</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any</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interactions</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with</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each</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other</a:t>
            </a:r>
            <a:r>
              <a:rPr lang="hu-HU" sz="2200" dirty="0">
                <a:solidFill>
                  <a:schemeClr val="tx1"/>
                </a:solidFill>
                <a:latin typeface="Calibri  "/>
                <a:cs typeface="Times New Roman" panose="02020603050405020304" pitchFamily="18" charset="0"/>
              </a:rPr>
              <a:t>.</a:t>
            </a:r>
          </a:p>
          <a:p>
            <a:pPr algn="just"/>
            <a:r>
              <a:rPr lang="hu-HU" sz="2200" dirty="0">
                <a:solidFill>
                  <a:schemeClr val="tx1"/>
                </a:solidFill>
                <a:latin typeface="Calibri  "/>
                <a:cs typeface="Times New Roman" panose="02020603050405020304" pitchFamily="18" charset="0"/>
              </a:rPr>
              <a:t>It is important </a:t>
            </a:r>
            <a:r>
              <a:rPr lang="hu-HU" sz="2200" dirty="0" err="1">
                <a:solidFill>
                  <a:schemeClr val="tx1"/>
                </a:solidFill>
                <a:latin typeface="Calibri  "/>
                <a:cs typeface="Times New Roman" panose="02020603050405020304" pitchFamily="18" charset="0"/>
              </a:rPr>
              <a:t>to</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set</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targets</a:t>
            </a:r>
            <a:r>
              <a:rPr lang="hu-HU" sz="2200" dirty="0">
                <a:solidFill>
                  <a:schemeClr val="tx1"/>
                </a:solidFill>
                <a:latin typeface="Calibri  "/>
                <a:cs typeface="Times New Roman" panose="02020603050405020304" pitchFamily="18" charset="0"/>
              </a:rPr>
              <a:t> in </a:t>
            </a:r>
            <a:r>
              <a:rPr lang="hu-HU" sz="2200" dirty="0" err="1">
                <a:solidFill>
                  <a:schemeClr val="tx1"/>
                </a:solidFill>
                <a:latin typeface="Calibri  "/>
                <a:cs typeface="Times New Roman" panose="02020603050405020304" pitchFamily="18" charset="0"/>
              </a:rPr>
              <a:t>economic</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policies</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at</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macro</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level</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but</a:t>
            </a:r>
            <a:r>
              <a:rPr lang="hu-HU" sz="2200" dirty="0">
                <a:solidFill>
                  <a:schemeClr val="tx1"/>
                </a:solidFill>
                <a:latin typeface="Calibri  "/>
                <a:cs typeface="Times New Roman" panose="02020603050405020304" pitchFamily="18" charset="0"/>
              </a:rPr>
              <a:t> </a:t>
            </a:r>
            <a:r>
              <a:rPr lang="hu-HU" sz="2200" dirty="0">
                <a:solidFill>
                  <a:srgbClr val="FF0000"/>
                </a:solidFill>
                <a:latin typeface="Calibri  "/>
                <a:cs typeface="Times New Roman" panose="02020603050405020304" pitchFamily="18" charset="0"/>
              </a:rPr>
              <a:t>it is more important </a:t>
            </a:r>
            <a:r>
              <a:rPr lang="hu-HU" sz="2200" dirty="0" err="1">
                <a:solidFill>
                  <a:srgbClr val="FF0000"/>
                </a:solidFill>
                <a:latin typeface="Calibri  "/>
                <a:cs typeface="Times New Roman" panose="02020603050405020304" pitchFamily="18" charset="0"/>
              </a:rPr>
              <a:t>to</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see</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how</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the</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different</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countries</a:t>
            </a:r>
            <a:r>
              <a:rPr lang="hu-HU" sz="2200" dirty="0">
                <a:solidFill>
                  <a:srgbClr val="FF0000"/>
                </a:solidFill>
                <a:latin typeface="Calibri  "/>
                <a:cs typeface="Times New Roman" panose="02020603050405020304" pitchFamily="18" charset="0"/>
              </a:rPr>
              <a:t> and </a:t>
            </a:r>
            <a:r>
              <a:rPr lang="hu-HU" sz="2200" dirty="0" err="1">
                <a:solidFill>
                  <a:srgbClr val="FF0000"/>
                </a:solidFill>
                <a:latin typeface="Calibri  "/>
                <a:cs typeface="Times New Roman" panose="02020603050405020304" pitchFamily="18" charset="0"/>
              </a:rPr>
              <a:t>regions</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are</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able</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to</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contribute</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to</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achieve</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such</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targets</a:t>
            </a:r>
            <a:r>
              <a:rPr lang="hu-HU" sz="2200" dirty="0">
                <a:solidFill>
                  <a:srgbClr val="FF0000"/>
                </a:solidFill>
                <a:latin typeface="Calibri  "/>
                <a:cs typeface="Times New Roman" panose="02020603050405020304" pitchFamily="18" charset="0"/>
              </a:rPr>
              <a:t>.</a:t>
            </a:r>
          </a:p>
          <a:p>
            <a:pPr algn="just"/>
            <a:r>
              <a:rPr lang="hu-HU" sz="2200" dirty="0" err="1">
                <a:solidFill>
                  <a:schemeClr val="tx1"/>
                </a:solidFill>
                <a:latin typeface="Calibri  "/>
                <a:cs typeface="Times New Roman" panose="02020603050405020304" pitchFamily="18" charset="0"/>
              </a:rPr>
              <a:t>There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are</a:t>
            </a:r>
            <a:r>
              <a:rPr lang="hu-HU" sz="2200" dirty="0">
                <a:solidFill>
                  <a:schemeClr val="tx1"/>
                </a:solidFill>
                <a:latin typeface="Calibri  "/>
                <a:cs typeface="Times New Roman" panose="02020603050405020304" pitchFamily="18" charset="0"/>
              </a:rPr>
              <a:t> no </a:t>
            </a:r>
            <a:r>
              <a:rPr lang="hu-HU" sz="2200" dirty="0" err="1">
                <a:solidFill>
                  <a:schemeClr val="tx1"/>
                </a:solidFill>
                <a:latin typeface="Calibri  "/>
                <a:cs typeface="Times New Roman" panose="02020603050405020304" pitchFamily="18" charset="0"/>
              </a:rPr>
              <a:t>two</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places</a:t>
            </a:r>
            <a:r>
              <a:rPr lang="hu-HU" sz="2200" dirty="0">
                <a:solidFill>
                  <a:schemeClr val="tx1"/>
                </a:solidFill>
                <a:latin typeface="Calibri  "/>
                <a:cs typeface="Times New Roman" panose="02020603050405020304" pitchFamily="18" charset="0"/>
              </a:rPr>
              <a:t> in </a:t>
            </a:r>
            <a:r>
              <a:rPr lang="hu-HU" sz="2200" dirty="0" err="1">
                <a:solidFill>
                  <a:schemeClr val="tx1"/>
                </a:solidFill>
                <a:latin typeface="Calibri  "/>
                <a:cs typeface="Times New Roman" panose="02020603050405020304" pitchFamily="18" charset="0"/>
              </a:rPr>
              <a:t>the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world</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with</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the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same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resources</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therefore</a:t>
            </a:r>
            <a:r>
              <a:rPr lang="hu-HU" sz="2200" dirty="0">
                <a:solidFill>
                  <a:schemeClr val="tx1"/>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there</a:t>
            </a:r>
            <a:r>
              <a:rPr lang="hu-HU" sz="2200" dirty="0">
                <a:solidFill>
                  <a:srgbClr val="FF0000"/>
                </a:solidFill>
                <a:latin typeface="Calibri  "/>
                <a:cs typeface="Times New Roman" panose="02020603050405020304" pitchFamily="18" charset="0"/>
              </a:rPr>
              <a:t> is no uniform </a:t>
            </a:r>
            <a:r>
              <a:rPr lang="hu-HU" sz="2200" dirty="0" err="1">
                <a:solidFill>
                  <a:srgbClr val="FF0000"/>
                </a:solidFill>
                <a:latin typeface="Calibri  "/>
                <a:cs typeface="Times New Roman" panose="02020603050405020304" pitchFamily="18" charset="0"/>
              </a:rPr>
              <a:t>pattern</a:t>
            </a:r>
            <a:r>
              <a:rPr lang="hu-HU" sz="2200" dirty="0">
                <a:solidFill>
                  <a:srgbClr val="FF0000"/>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that</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would</a:t>
            </a:r>
            <a:r>
              <a:rPr lang="hu-HU" sz="2200" dirty="0">
                <a:solidFill>
                  <a:schemeClr val="tx1"/>
                </a:solidFill>
                <a:latin typeface="Calibri  "/>
                <a:cs typeface="Times New Roman" panose="02020603050405020304" pitchFamily="18" charset="0"/>
              </a:rPr>
              <a:t> be </a:t>
            </a:r>
            <a:r>
              <a:rPr lang="hu-HU" sz="2200" dirty="0" err="1">
                <a:solidFill>
                  <a:schemeClr val="tx1"/>
                </a:solidFill>
                <a:latin typeface="Calibri  "/>
                <a:cs typeface="Times New Roman" panose="02020603050405020304" pitchFamily="18" charset="0"/>
              </a:rPr>
              <a:t>suitable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to</a:t>
            </a:r>
            <a:r>
              <a:rPr lang="hu-HU" sz="2200" dirty="0">
                <a:solidFill>
                  <a:schemeClr val="tx1"/>
                </a:solidFill>
                <a:latin typeface="Calibri  "/>
                <a:cs typeface="Times New Roman" panose="02020603050405020304" pitchFamily="18" charset="0"/>
              </a:rPr>
              <a:t> be </a:t>
            </a:r>
            <a:r>
              <a:rPr lang="hu-HU" sz="2200" dirty="0" err="1">
                <a:solidFill>
                  <a:schemeClr val="tx1"/>
                </a:solidFill>
                <a:latin typeface="Calibri  "/>
                <a:cs typeface="Times New Roman" panose="02020603050405020304" pitchFamily="18" charset="0"/>
              </a:rPr>
              <a:t>applied</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for</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the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development</a:t>
            </a:r>
            <a:r>
              <a:rPr lang="hu-HU" sz="2200" dirty="0">
                <a:solidFill>
                  <a:schemeClr val="tx1"/>
                </a:solidFill>
                <a:latin typeface="Calibri  "/>
                <a:cs typeface="Times New Roman" panose="02020603050405020304" pitchFamily="18" charset="0"/>
              </a:rPr>
              <a:t> of </a:t>
            </a:r>
            <a:r>
              <a:rPr lang="hu-HU" sz="2200" dirty="0" err="1">
                <a:solidFill>
                  <a:schemeClr val="tx1"/>
                </a:solidFill>
                <a:latin typeface="Calibri  "/>
                <a:cs typeface="Times New Roman" panose="02020603050405020304" pitchFamily="18" charset="0"/>
              </a:rPr>
              <a:t>all</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the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regions</a:t>
            </a:r>
            <a:r>
              <a:rPr lang="hu-HU" sz="2200" dirty="0">
                <a:solidFill>
                  <a:schemeClr val="tx1"/>
                </a:solidFill>
                <a:latin typeface="Calibri  "/>
                <a:cs typeface="Times New Roman" panose="02020603050405020304" pitchFamily="18" charset="0"/>
              </a:rPr>
              <a:t>.</a:t>
            </a:r>
          </a:p>
          <a:p>
            <a:pPr algn="just"/>
            <a:r>
              <a:rPr lang="hu-HU" sz="2200" dirty="0">
                <a:solidFill>
                  <a:schemeClr val="tx1"/>
                </a:solidFill>
                <a:latin typeface="Calibri  "/>
                <a:cs typeface="Times New Roman" panose="02020603050405020304" pitchFamily="18" charset="0"/>
              </a:rPr>
              <a:t>The </a:t>
            </a:r>
            <a:r>
              <a:rPr lang="hu-HU" sz="2200" dirty="0" err="1">
                <a:solidFill>
                  <a:schemeClr val="tx1"/>
                </a:solidFill>
                <a:latin typeface="Calibri  "/>
                <a:cs typeface="Times New Roman" panose="02020603050405020304" pitchFamily="18" charset="0"/>
              </a:rPr>
              <a:t>success</a:t>
            </a:r>
            <a:r>
              <a:rPr lang="hu-HU" sz="2200" dirty="0">
                <a:solidFill>
                  <a:schemeClr val="tx1"/>
                </a:solidFill>
                <a:latin typeface="Calibri  "/>
                <a:cs typeface="Times New Roman" panose="02020603050405020304" pitchFamily="18" charset="0"/>
              </a:rPr>
              <a:t> of </a:t>
            </a:r>
            <a:r>
              <a:rPr lang="hu-HU" sz="2200" dirty="0" err="1">
                <a:solidFill>
                  <a:schemeClr val="tx1"/>
                </a:solidFill>
                <a:latin typeface="Calibri  "/>
                <a:cs typeface="Times New Roman" panose="02020603050405020304" pitchFamily="18" charset="0"/>
              </a:rPr>
              <a:t>the</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developments</a:t>
            </a:r>
            <a:r>
              <a:rPr lang="hu-HU" sz="2200" dirty="0">
                <a:solidFill>
                  <a:schemeClr val="tx1"/>
                </a:solidFill>
                <a:latin typeface="Calibri  "/>
                <a:cs typeface="Times New Roman" panose="02020603050405020304" pitchFamily="18" charset="0"/>
              </a:rPr>
              <a:t> is </a:t>
            </a:r>
            <a:r>
              <a:rPr lang="hu-HU" sz="2200" dirty="0" err="1">
                <a:solidFill>
                  <a:schemeClr val="tx1"/>
                </a:solidFill>
                <a:latin typeface="Calibri  "/>
                <a:cs typeface="Times New Roman" panose="02020603050405020304" pitchFamily="18" charset="0"/>
              </a:rPr>
              <a:t>based</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on</a:t>
            </a:r>
            <a:r>
              <a:rPr lang="hu-HU" sz="2200" dirty="0">
                <a:solidFill>
                  <a:schemeClr val="tx1"/>
                </a:solidFill>
                <a:latin typeface="Calibri  "/>
                <a:cs typeface="Times New Roman" panose="02020603050405020304" pitchFamily="18" charset="0"/>
              </a:rPr>
              <a:t> and </a:t>
            </a:r>
            <a:r>
              <a:rPr lang="hu-HU" sz="2200" dirty="0" err="1">
                <a:solidFill>
                  <a:schemeClr val="tx1"/>
                </a:solidFill>
                <a:latin typeface="Calibri  "/>
                <a:cs typeface="Times New Roman" panose="02020603050405020304" pitchFamily="18" charset="0"/>
              </a:rPr>
              <a:t>depends</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on</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the</a:t>
            </a:r>
            <a:r>
              <a:rPr lang="hu-HU" sz="2200" dirty="0">
                <a:solidFill>
                  <a:schemeClr val="tx1"/>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specific</a:t>
            </a:r>
            <a:r>
              <a:rPr lang="hu-HU" sz="2200" dirty="0">
                <a:solidFill>
                  <a:srgbClr val="FF0000"/>
                </a:solidFill>
                <a:latin typeface="Calibri  "/>
                <a:cs typeface="Times New Roman" panose="02020603050405020304" pitchFamily="18" charset="0"/>
              </a:rPr>
              <a:t> and </a:t>
            </a:r>
            <a:r>
              <a:rPr lang="hu-HU" sz="2200" dirty="0" err="1">
                <a:solidFill>
                  <a:srgbClr val="FF0000"/>
                </a:solidFill>
                <a:latin typeface="Calibri  "/>
                <a:cs typeface="Times New Roman" panose="02020603050405020304" pitchFamily="18" charset="0"/>
              </a:rPr>
              <a:t>unique</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resource</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combination</a:t>
            </a:r>
            <a:r>
              <a:rPr lang="hu-HU" sz="2200" dirty="0">
                <a:solidFill>
                  <a:srgbClr val="FF0000"/>
                </a:solidFill>
                <a:latin typeface="Calibri  "/>
                <a:cs typeface="Times New Roman" panose="02020603050405020304" pitchFamily="18" charset="0"/>
              </a:rPr>
              <a:t> of </a:t>
            </a:r>
            <a:r>
              <a:rPr lang="hu-HU" sz="2200" dirty="0" err="1">
                <a:solidFill>
                  <a:srgbClr val="FF0000"/>
                </a:solidFill>
                <a:latin typeface="Calibri  "/>
                <a:cs typeface="Times New Roman" panose="02020603050405020304" pitchFamily="18" charset="0"/>
              </a:rPr>
              <a:t>individual</a:t>
            </a:r>
            <a:r>
              <a:rPr lang="hu-HU" sz="2200" dirty="0">
                <a:solidFill>
                  <a:srgbClr val="FF0000"/>
                </a:solidFill>
                <a:latin typeface="Calibri  "/>
                <a:cs typeface="Times New Roman" panose="02020603050405020304" pitchFamily="18" charset="0"/>
              </a:rPr>
              <a:t> </a:t>
            </a:r>
            <a:r>
              <a:rPr lang="hu-HU" sz="2200" dirty="0" err="1">
                <a:solidFill>
                  <a:srgbClr val="FF0000"/>
                </a:solidFill>
                <a:latin typeface="Calibri  "/>
                <a:cs typeface="Times New Roman" panose="02020603050405020304" pitchFamily="18" charset="0"/>
              </a:rPr>
              <a:t>regions</a:t>
            </a:r>
            <a:r>
              <a:rPr lang="hu-HU" sz="2200" dirty="0">
                <a:solidFill>
                  <a:srgbClr val="FF0000"/>
                </a:solidFill>
                <a:latin typeface="Calibri  "/>
                <a:cs typeface="Times New Roman" panose="02020603050405020304" pitchFamily="18" charset="0"/>
              </a:rPr>
              <a:t> </a:t>
            </a:r>
            <a:r>
              <a:rPr lang="hu-HU" sz="2200" dirty="0">
                <a:solidFill>
                  <a:schemeClr val="tx1"/>
                </a:solidFill>
                <a:latin typeface="Calibri  "/>
                <a:cs typeface="Times New Roman" panose="02020603050405020304" pitchFamily="18" charset="0"/>
              </a:rPr>
              <a:t>(</a:t>
            </a:r>
            <a:r>
              <a:rPr lang="hu-HU" sz="2200" dirty="0" err="1">
                <a:solidFill>
                  <a:schemeClr val="tx1"/>
                </a:solidFill>
                <a:latin typeface="Calibri  "/>
                <a:cs typeface="Times New Roman" panose="02020603050405020304" pitchFamily="18" charset="0"/>
              </a:rPr>
              <a:t>endogenous</a:t>
            </a:r>
            <a:r>
              <a:rPr lang="hu-HU" sz="2200" dirty="0">
                <a:solidFill>
                  <a:schemeClr val="tx1"/>
                </a:solidFill>
                <a:latin typeface="Calibri  "/>
                <a:cs typeface="Times New Roman" panose="02020603050405020304" pitchFamily="18" charset="0"/>
              </a:rPr>
              <a:t> </a:t>
            </a:r>
            <a:r>
              <a:rPr lang="hu-HU" sz="2200" dirty="0" err="1">
                <a:solidFill>
                  <a:schemeClr val="tx1"/>
                </a:solidFill>
                <a:latin typeface="Calibri  "/>
                <a:cs typeface="Times New Roman" panose="02020603050405020304" pitchFamily="18" charset="0"/>
              </a:rPr>
              <a:t>resources</a:t>
            </a:r>
            <a:r>
              <a:rPr lang="hu-HU" sz="2200" dirty="0">
                <a:solidFill>
                  <a:schemeClr val="tx1"/>
                </a:solidFill>
                <a:latin typeface="Calibri  "/>
                <a:cs typeface="Times New Roman" panose="02020603050405020304" pitchFamily="18" charset="0"/>
              </a:rPr>
              <a:t>).</a:t>
            </a:r>
          </a:p>
          <a:p>
            <a:endParaRPr lang="hu-HU" dirty="0">
              <a:solidFill>
                <a:schemeClr val="accent1">
                  <a:lumMod val="75000"/>
                </a:schemeClr>
              </a:solidFill>
              <a:latin typeface="Calibri  "/>
            </a:endParaRP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9154" y="172853"/>
            <a:ext cx="1609146" cy="1609146"/>
          </a:xfrm>
          <a:prstGeom prst="rect">
            <a:avLst/>
          </a:prstGeom>
        </p:spPr>
      </p:pic>
    </p:spTree>
    <p:extLst>
      <p:ext uri="{BB962C8B-B14F-4D97-AF65-F5344CB8AC3E}">
        <p14:creationId xmlns:p14="http://schemas.microsoft.com/office/powerpoint/2010/main" val="1988653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798199-55AF-354C-4002-CF927325FF19}"/>
              </a:ext>
            </a:extLst>
          </p:cNvPr>
          <p:cNvSpPr>
            <a:spLocks noGrp="1"/>
          </p:cNvSpPr>
          <p:nvPr>
            <p:ph type="title"/>
          </p:nvPr>
        </p:nvSpPr>
        <p:spPr/>
        <p:txBody>
          <a:bodyPr/>
          <a:lstStyle/>
          <a:p>
            <a:r>
              <a:rPr lang="hu-HU" dirty="0" err="1"/>
              <a:t>Challenges</a:t>
            </a:r>
            <a:endParaRPr lang="hu-HU" dirty="0"/>
          </a:p>
        </p:txBody>
      </p:sp>
      <p:sp>
        <p:nvSpPr>
          <p:cNvPr id="3" name="Tartalom helye 2">
            <a:extLst>
              <a:ext uri="{FF2B5EF4-FFF2-40B4-BE49-F238E27FC236}">
                <a16:creationId xmlns:a16="http://schemas.microsoft.com/office/drawing/2014/main" id="{16BD9402-1892-663A-7ECD-DEF532474E16}"/>
              </a:ext>
            </a:extLst>
          </p:cNvPr>
          <p:cNvSpPr>
            <a:spLocks noGrp="1"/>
          </p:cNvSpPr>
          <p:nvPr>
            <p:ph idx="1"/>
          </p:nvPr>
        </p:nvSpPr>
        <p:spPr>
          <a:xfrm>
            <a:off x="191385" y="1339702"/>
            <a:ext cx="9473609" cy="5114261"/>
          </a:xfrm>
        </p:spPr>
        <p:txBody>
          <a:bodyPr>
            <a:normAutofit/>
          </a:bodyPr>
          <a:lstStyle/>
          <a:p>
            <a:pPr algn="just"/>
            <a:r>
              <a:rPr lang="en-US" dirty="0"/>
              <a:t>Challenges towards building a circular economy are not related to the lack of technical solutions.</a:t>
            </a:r>
            <a:endParaRPr lang="hu-HU" dirty="0"/>
          </a:p>
          <a:p>
            <a:pPr algn="just"/>
            <a:r>
              <a:rPr lang="en-US" dirty="0"/>
              <a:t>Instead, lack of </a:t>
            </a:r>
            <a:r>
              <a:rPr lang="en-US" dirty="0">
                <a:solidFill>
                  <a:srgbClr val="FF0000"/>
                </a:solidFill>
              </a:rPr>
              <a:t>critical scale, cultural barriers, inadequate regulatory frameworks, and a lack of financial resources </a:t>
            </a:r>
            <a:r>
              <a:rPr lang="en-US" dirty="0"/>
              <a:t>has been </a:t>
            </a:r>
            <a:r>
              <a:rPr lang="en-US" dirty="0" err="1"/>
              <a:t>signalled</a:t>
            </a:r>
            <a:r>
              <a:rPr lang="en-US" dirty="0"/>
              <a:t> as “major” obstacles by more than one-third of the interviewed governments in the OECD Survey. </a:t>
            </a:r>
            <a:endParaRPr lang="hu-HU" dirty="0"/>
          </a:p>
          <a:p>
            <a:pPr algn="just"/>
            <a:r>
              <a:rPr lang="hu-HU" u="sng" dirty="0"/>
              <a:t>3</a:t>
            </a:r>
            <a:r>
              <a:rPr lang="en-US" u="sng" dirty="0"/>
              <a:t> critical priorities </a:t>
            </a:r>
            <a:r>
              <a:rPr lang="en-US" dirty="0"/>
              <a:t>that have been addressed in the survey as future priorities to overcome these barriers are: </a:t>
            </a:r>
            <a:endParaRPr lang="hu-HU" dirty="0"/>
          </a:p>
          <a:p>
            <a:pPr algn="just"/>
            <a:r>
              <a:rPr lang="en-US" dirty="0"/>
              <a:t>(</a:t>
            </a:r>
            <a:r>
              <a:rPr lang="en-US" dirty="0" err="1"/>
              <a:t>i</a:t>
            </a:r>
            <a:r>
              <a:rPr lang="en-US" dirty="0"/>
              <a:t>) increasing the environmental quality and resource efficiency in regions and cities; </a:t>
            </a:r>
            <a:endParaRPr lang="hu-HU" dirty="0"/>
          </a:p>
          <a:p>
            <a:pPr algn="just"/>
            <a:r>
              <a:rPr lang="en-US" dirty="0"/>
              <a:t>(ii) adapting, updating and making sure that policy and regulation are conducive to the transformation from linear to circular; and </a:t>
            </a:r>
            <a:endParaRPr lang="hu-HU" dirty="0"/>
          </a:p>
          <a:p>
            <a:pPr algn="just"/>
            <a:r>
              <a:rPr lang="en-US" dirty="0"/>
              <a:t>(iii) </a:t>
            </a:r>
            <a:r>
              <a:rPr lang="en-US" dirty="0" err="1"/>
              <a:t>behavioural</a:t>
            </a:r>
            <a:r>
              <a:rPr lang="en-US" dirty="0"/>
              <a:t> shifts and awareness-raising</a:t>
            </a:r>
            <a:endParaRPr lang="hu-HU" dirty="0"/>
          </a:p>
          <a:p>
            <a:pPr algn="just"/>
            <a:r>
              <a:rPr lang="en-US" b="1" dirty="0"/>
              <a:t>One of the barriers to the development of the circular economy is that producers and consumers do not yet perceive the benefits so evident</a:t>
            </a:r>
            <a:r>
              <a:rPr lang="en-US" dirty="0"/>
              <a:t>.</a:t>
            </a:r>
            <a:r>
              <a:rPr lang="hu-HU" dirty="0"/>
              <a:t> </a:t>
            </a:r>
            <a:r>
              <a:rPr lang="en-US" dirty="0"/>
              <a:t>Studies also point out that in the business world, the CE concept is still unknown or mainly related to the management of waste and recycling option</a:t>
            </a:r>
            <a:r>
              <a:rPr lang="hu-HU" dirty="0"/>
              <a:t>.</a:t>
            </a:r>
          </a:p>
        </p:txBody>
      </p:sp>
    </p:spTree>
    <p:extLst>
      <p:ext uri="{BB962C8B-B14F-4D97-AF65-F5344CB8AC3E}">
        <p14:creationId xmlns:p14="http://schemas.microsoft.com/office/powerpoint/2010/main" val="4087989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0D3CED-5319-E82A-1107-8452F1FBFF82}"/>
              </a:ext>
            </a:extLst>
          </p:cNvPr>
          <p:cNvSpPr>
            <a:spLocks noGrp="1"/>
          </p:cNvSpPr>
          <p:nvPr>
            <p:ph type="title"/>
          </p:nvPr>
        </p:nvSpPr>
        <p:spPr/>
        <p:txBody>
          <a:bodyPr/>
          <a:lstStyle/>
          <a:p>
            <a:r>
              <a:rPr lang="hu-HU" dirty="0" err="1"/>
              <a:t>Some</a:t>
            </a:r>
            <a:r>
              <a:rPr lang="hu-HU" dirty="0"/>
              <a:t> </a:t>
            </a:r>
            <a:r>
              <a:rPr lang="hu-HU" dirty="0" err="1"/>
              <a:t>examples</a:t>
            </a:r>
            <a:endParaRPr lang="hu-HU" dirty="0"/>
          </a:p>
        </p:txBody>
      </p:sp>
    </p:spTree>
    <p:extLst>
      <p:ext uri="{BB962C8B-B14F-4D97-AF65-F5344CB8AC3E}">
        <p14:creationId xmlns:p14="http://schemas.microsoft.com/office/powerpoint/2010/main" val="2070970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69B87D-157D-E391-428D-DAA7D6F8482E}"/>
              </a:ext>
            </a:extLst>
          </p:cNvPr>
          <p:cNvSpPr>
            <a:spLocks noGrp="1"/>
          </p:cNvSpPr>
          <p:nvPr>
            <p:ph type="title"/>
          </p:nvPr>
        </p:nvSpPr>
        <p:spPr/>
        <p:txBody>
          <a:bodyPr/>
          <a:lstStyle/>
          <a:p>
            <a:r>
              <a:rPr lang="hu-HU" dirty="0" err="1">
                <a:hlinkClick r:id="rId2"/>
              </a:rPr>
              <a:t>Circular</a:t>
            </a:r>
            <a:r>
              <a:rPr lang="hu-HU" dirty="0">
                <a:hlinkClick r:id="rId2"/>
              </a:rPr>
              <a:t> </a:t>
            </a:r>
            <a:r>
              <a:rPr lang="hu-HU" dirty="0" err="1">
                <a:hlinkClick r:id="rId2"/>
              </a:rPr>
              <a:t>Economy</a:t>
            </a:r>
            <a:r>
              <a:rPr lang="hu-HU" dirty="0">
                <a:hlinkClick r:id="rId2"/>
              </a:rPr>
              <a:t> Action </a:t>
            </a:r>
            <a:r>
              <a:rPr lang="hu-HU" dirty="0" err="1">
                <a:hlinkClick r:id="rId2"/>
              </a:rPr>
              <a:t>Plan</a:t>
            </a:r>
            <a:r>
              <a:rPr lang="hu-HU" dirty="0"/>
              <a:t> (2020)</a:t>
            </a:r>
          </a:p>
        </p:txBody>
      </p:sp>
      <p:pic>
        <p:nvPicPr>
          <p:cNvPr id="5" name="Tartalom helye 4">
            <a:extLst>
              <a:ext uri="{FF2B5EF4-FFF2-40B4-BE49-F238E27FC236}">
                <a16:creationId xmlns:a16="http://schemas.microsoft.com/office/drawing/2014/main" id="{8B1AFD3B-4DB6-0755-41EB-945D400AC2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33603" y="1575686"/>
            <a:ext cx="5458397" cy="4093798"/>
          </a:xfrm>
        </p:spPr>
      </p:pic>
      <p:sp>
        <p:nvSpPr>
          <p:cNvPr id="7" name="Szövegdoboz 6">
            <a:extLst>
              <a:ext uri="{FF2B5EF4-FFF2-40B4-BE49-F238E27FC236}">
                <a16:creationId xmlns:a16="http://schemas.microsoft.com/office/drawing/2014/main" id="{FCAAFA4D-4202-D70C-8B20-A63D34542204}"/>
              </a:ext>
            </a:extLst>
          </p:cNvPr>
          <p:cNvSpPr txBox="1"/>
          <p:nvPr/>
        </p:nvSpPr>
        <p:spPr>
          <a:xfrm>
            <a:off x="223283" y="1421195"/>
            <a:ext cx="6921796" cy="5078313"/>
          </a:xfrm>
          <a:prstGeom prst="rect">
            <a:avLst/>
          </a:prstGeom>
          <a:noFill/>
        </p:spPr>
        <p:txBody>
          <a:bodyPr wrap="square">
            <a:spAutoFit/>
          </a:bodyPr>
          <a:lstStyle/>
          <a:p>
            <a:r>
              <a:rPr lang="hu-HU" dirty="0"/>
              <a:t>- </a:t>
            </a:r>
            <a:r>
              <a:rPr lang="en-US" dirty="0"/>
              <a:t>Moving to circularity requires novel materials and products with new design, new technologies and production processes. Using less material to get the same or higher utility from products is an important part of the shift to circularity. </a:t>
            </a:r>
            <a:endParaRPr lang="hu-HU" dirty="0"/>
          </a:p>
          <a:p>
            <a:r>
              <a:rPr lang="hu-HU" dirty="0"/>
              <a:t>- </a:t>
            </a:r>
            <a:r>
              <a:rPr lang="en-US" dirty="0"/>
              <a:t>High impact materials like concrete will need to be replaced with low impact ones such as ones made of renewable bio-based resources.</a:t>
            </a:r>
            <a:endParaRPr lang="hu-HU" dirty="0"/>
          </a:p>
          <a:p>
            <a:r>
              <a:rPr lang="hu-HU" dirty="0"/>
              <a:t>- </a:t>
            </a:r>
            <a:r>
              <a:rPr lang="en-US" dirty="0"/>
              <a:t>But it's not just about materials, </a:t>
            </a:r>
            <a:r>
              <a:rPr lang="en-US" dirty="0">
                <a:solidFill>
                  <a:srgbClr val="FF0000"/>
                </a:solidFill>
              </a:rPr>
              <a:t>innovation in new business and governance models </a:t>
            </a:r>
            <a:r>
              <a:rPr lang="en-US" dirty="0"/>
              <a:t>is just as important.</a:t>
            </a:r>
          </a:p>
          <a:p>
            <a:r>
              <a:rPr lang="hu-HU" dirty="0"/>
              <a:t>- </a:t>
            </a:r>
            <a:r>
              <a:rPr lang="en-US" dirty="0"/>
              <a:t>Whole value chains and material flows must become circular. </a:t>
            </a:r>
            <a:endParaRPr lang="hu-HU" dirty="0"/>
          </a:p>
          <a:p>
            <a:r>
              <a:rPr lang="hu-HU" dirty="0"/>
              <a:t>- </a:t>
            </a:r>
            <a:r>
              <a:rPr lang="en-US" dirty="0">
                <a:solidFill>
                  <a:srgbClr val="FF0000"/>
                </a:solidFill>
              </a:rPr>
              <a:t>Digital innovation </a:t>
            </a:r>
            <a:r>
              <a:rPr lang="en-US" dirty="0"/>
              <a:t>will be key to making this happen.</a:t>
            </a:r>
            <a:endParaRPr lang="hu-HU" dirty="0"/>
          </a:p>
          <a:p>
            <a:r>
              <a:rPr lang="hu-HU" dirty="0"/>
              <a:t>- </a:t>
            </a:r>
            <a:r>
              <a:rPr lang="en-US" dirty="0">
                <a:solidFill>
                  <a:srgbClr val="FF0000"/>
                </a:solidFill>
              </a:rPr>
              <a:t>Information on products' environmental performance </a:t>
            </a:r>
            <a:r>
              <a:rPr lang="en-US" dirty="0"/>
              <a:t>can empower consumers, who will drive the demand for sustainable solutions. </a:t>
            </a:r>
            <a:endParaRPr lang="hu-HU" dirty="0"/>
          </a:p>
          <a:p>
            <a:r>
              <a:rPr lang="hu-HU" dirty="0">
                <a:solidFill>
                  <a:srgbClr val="FF0000"/>
                </a:solidFill>
              </a:rPr>
              <a:t>- </a:t>
            </a:r>
            <a:r>
              <a:rPr lang="en-US" dirty="0">
                <a:solidFill>
                  <a:srgbClr val="FF0000"/>
                </a:solidFill>
              </a:rPr>
              <a:t>Value chain information </a:t>
            </a:r>
            <a:r>
              <a:rPr lang="en-US" dirty="0"/>
              <a:t>will facilitate circular collaboration and increase efficiency.</a:t>
            </a:r>
            <a:endParaRPr lang="hu-HU" dirty="0"/>
          </a:p>
          <a:p>
            <a:r>
              <a:rPr lang="hu-HU" dirty="0"/>
              <a:t>- </a:t>
            </a:r>
            <a:r>
              <a:rPr lang="en-US" dirty="0">
                <a:solidFill>
                  <a:srgbClr val="FF0000"/>
                </a:solidFill>
              </a:rPr>
              <a:t>Research and innovation is crucial to fill knowledge gaps and develop specific technological solutions.</a:t>
            </a:r>
          </a:p>
        </p:txBody>
      </p:sp>
    </p:spTree>
    <p:extLst>
      <p:ext uri="{BB962C8B-B14F-4D97-AF65-F5344CB8AC3E}">
        <p14:creationId xmlns:p14="http://schemas.microsoft.com/office/powerpoint/2010/main" val="1476329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66E16A-FB9C-C720-EEBF-76BC4351E4FC}"/>
              </a:ext>
            </a:extLst>
          </p:cNvPr>
          <p:cNvSpPr>
            <a:spLocks noGrp="1"/>
          </p:cNvSpPr>
          <p:nvPr>
            <p:ph type="title"/>
          </p:nvPr>
        </p:nvSpPr>
        <p:spPr>
          <a:xfrm>
            <a:off x="677333" y="609600"/>
            <a:ext cx="9434229" cy="1320800"/>
          </a:xfrm>
        </p:spPr>
        <p:txBody>
          <a:bodyPr>
            <a:normAutofit fontScale="90000"/>
          </a:bodyPr>
          <a:lstStyle/>
          <a:p>
            <a:r>
              <a:rPr lang="en-US" b="1" dirty="0"/>
              <a:t>CIRCLE - promoting circular economy in SMEs in rural areas</a:t>
            </a:r>
            <a:r>
              <a:rPr lang="hu-HU" b="1" dirty="0"/>
              <a:t> (</a:t>
            </a:r>
            <a:r>
              <a:rPr lang="hu-HU" b="1" dirty="0" err="1"/>
              <a:t>Finland</a:t>
            </a:r>
            <a:r>
              <a:rPr lang="hu-HU" b="1" dirty="0"/>
              <a:t>, </a:t>
            </a:r>
            <a:r>
              <a:rPr lang="hu-HU" b="1" dirty="0" err="1"/>
              <a:t>Sweden</a:t>
            </a:r>
            <a:r>
              <a:rPr lang="hu-HU" b="1" dirty="0"/>
              <a:t>, Luxemburg)</a:t>
            </a:r>
            <a:endParaRPr lang="hu-HU" dirty="0"/>
          </a:p>
        </p:txBody>
      </p:sp>
      <p:pic>
        <p:nvPicPr>
          <p:cNvPr id="5" name="Tartalom helye 4">
            <a:extLst>
              <a:ext uri="{FF2B5EF4-FFF2-40B4-BE49-F238E27FC236}">
                <a16:creationId xmlns:a16="http://schemas.microsoft.com/office/drawing/2014/main" id="{7D67D9FB-D149-1724-0909-83B080A4F3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7758" y="5502367"/>
            <a:ext cx="4572000" cy="1238250"/>
          </a:xfrm>
        </p:spPr>
      </p:pic>
      <p:sp>
        <p:nvSpPr>
          <p:cNvPr id="7" name="Szövegdoboz 6">
            <a:extLst>
              <a:ext uri="{FF2B5EF4-FFF2-40B4-BE49-F238E27FC236}">
                <a16:creationId xmlns:a16="http://schemas.microsoft.com/office/drawing/2014/main" id="{B792F4A1-A64D-C455-81F8-18DDAFCD7011}"/>
              </a:ext>
            </a:extLst>
          </p:cNvPr>
          <p:cNvSpPr txBox="1"/>
          <p:nvPr/>
        </p:nvSpPr>
        <p:spPr>
          <a:xfrm>
            <a:off x="568596" y="1826337"/>
            <a:ext cx="9542965" cy="3416320"/>
          </a:xfrm>
          <a:prstGeom prst="rect">
            <a:avLst/>
          </a:prstGeom>
          <a:noFill/>
        </p:spPr>
        <p:txBody>
          <a:bodyPr wrap="square">
            <a:spAutoFit/>
          </a:bodyPr>
          <a:lstStyle/>
          <a:p>
            <a:r>
              <a:rPr lang="en-US" dirty="0"/>
              <a:t>CIRCLE is a transnational cooperation project aimed at promoting </a:t>
            </a:r>
            <a:r>
              <a:rPr lang="en-US" b="1" dirty="0"/>
              <a:t>circular economy solutions in SMEs in rural areas</a:t>
            </a:r>
            <a:r>
              <a:rPr lang="en-US" dirty="0"/>
              <a:t>.</a:t>
            </a:r>
          </a:p>
          <a:p>
            <a:r>
              <a:rPr lang="en-US" dirty="0"/>
              <a:t>The project comes under the EU's </a:t>
            </a:r>
            <a:r>
              <a:rPr lang="en-US" b="1" dirty="0"/>
              <a:t>LEADER </a:t>
            </a:r>
            <a:r>
              <a:rPr lang="en-US" b="1" dirty="0" err="1"/>
              <a:t>programme</a:t>
            </a:r>
            <a:r>
              <a:rPr lang="en-US" dirty="0"/>
              <a:t> and its objectives are as follows:</a:t>
            </a:r>
            <a:endParaRPr lang="hu-HU" dirty="0"/>
          </a:p>
          <a:p>
            <a:endParaRPr lang="en-US" dirty="0"/>
          </a:p>
          <a:p>
            <a:r>
              <a:rPr lang="hu-HU" dirty="0"/>
              <a:t>- </a:t>
            </a:r>
            <a:r>
              <a:rPr lang="en-US" dirty="0"/>
              <a:t>increase knowledge and awareness about circular economy and its potential for enterprises in rural areas</a:t>
            </a:r>
          </a:p>
          <a:p>
            <a:r>
              <a:rPr lang="hu-HU" dirty="0"/>
              <a:t>- </a:t>
            </a:r>
            <a:r>
              <a:rPr lang="en-US" dirty="0"/>
              <a:t>increase cooperation between local enterprises</a:t>
            </a:r>
          </a:p>
          <a:p>
            <a:r>
              <a:rPr lang="hu-HU" dirty="0"/>
              <a:t>- </a:t>
            </a:r>
            <a:r>
              <a:rPr lang="en-US" dirty="0"/>
              <a:t>increase international cooperation and create networks, and to enhance existing ways of implementing circular economy.</a:t>
            </a:r>
          </a:p>
          <a:p>
            <a:r>
              <a:rPr lang="en-US" dirty="0"/>
              <a:t>The project partners have agreed to </a:t>
            </a:r>
            <a:r>
              <a:rPr lang="en-US" dirty="0" err="1"/>
              <a:t>organise</a:t>
            </a:r>
            <a:r>
              <a:rPr lang="en-US" dirty="0"/>
              <a:t> one </a:t>
            </a:r>
            <a:r>
              <a:rPr lang="en-US" dirty="0" err="1"/>
              <a:t>programme</a:t>
            </a:r>
            <a:r>
              <a:rPr lang="en-US" dirty="0"/>
              <a:t> in each country with visits to enterprises, farms and </a:t>
            </a:r>
            <a:r>
              <a:rPr lang="en-US" dirty="0" err="1"/>
              <a:t>organisations</a:t>
            </a:r>
            <a:r>
              <a:rPr lang="en-US" dirty="0"/>
              <a:t> implementing</a:t>
            </a:r>
            <a:r>
              <a:rPr lang="en-US" b="1" dirty="0"/>
              <a:t> circular economy or innovative environment-friendly solutions</a:t>
            </a:r>
            <a:r>
              <a:rPr lang="en-US" dirty="0"/>
              <a:t>.</a:t>
            </a:r>
          </a:p>
        </p:txBody>
      </p:sp>
    </p:spTree>
    <p:extLst>
      <p:ext uri="{BB962C8B-B14F-4D97-AF65-F5344CB8AC3E}">
        <p14:creationId xmlns:p14="http://schemas.microsoft.com/office/powerpoint/2010/main" val="764135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8663A6-0C25-9155-A8E3-D3ABEEC478EE}"/>
              </a:ext>
            </a:extLst>
          </p:cNvPr>
          <p:cNvSpPr>
            <a:spLocks noGrp="1"/>
          </p:cNvSpPr>
          <p:nvPr>
            <p:ph type="title"/>
          </p:nvPr>
        </p:nvSpPr>
        <p:spPr/>
        <p:txBody>
          <a:bodyPr/>
          <a:lstStyle/>
          <a:p>
            <a:r>
              <a:rPr lang="hu-HU" dirty="0" err="1"/>
              <a:t>Nijsen</a:t>
            </a:r>
            <a:r>
              <a:rPr lang="hu-HU" dirty="0"/>
              <a:t> - </a:t>
            </a:r>
            <a:r>
              <a:rPr lang="hu-HU" dirty="0" err="1"/>
              <a:t>Netherlands</a:t>
            </a:r>
            <a:endParaRPr lang="hu-HU" dirty="0"/>
          </a:p>
        </p:txBody>
      </p:sp>
      <p:sp>
        <p:nvSpPr>
          <p:cNvPr id="3" name="Tartalom helye 2">
            <a:extLst>
              <a:ext uri="{FF2B5EF4-FFF2-40B4-BE49-F238E27FC236}">
                <a16:creationId xmlns:a16="http://schemas.microsoft.com/office/drawing/2014/main" id="{A5665791-A0A4-2775-2142-E217E7411E2E}"/>
              </a:ext>
            </a:extLst>
          </p:cNvPr>
          <p:cNvSpPr>
            <a:spLocks noGrp="1"/>
          </p:cNvSpPr>
          <p:nvPr>
            <p:ph idx="1"/>
          </p:nvPr>
        </p:nvSpPr>
        <p:spPr>
          <a:xfrm>
            <a:off x="404037" y="1637415"/>
            <a:ext cx="8869965" cy="4403948"/>
          </a:xfrm>
        </p:spPr>
        <p:txBody>
          <a:bodyPr/>
          <a:lstStyle/>
          <a:p>
            <a:pPr algn="just"/>
            <a:r>
              <a:rPr lang="hu-HU" dirty="0"/>
              <a:t>A </a:t>
            </a:r>
            <a:r>
              <a:rPr lang="en-US" dirty="0"/>
              <a:t>project supported by </a:t>
            </a:r>
            <a:r>
              <a:rPr lang="en-US" b="1" dirty="0"/>
              <a:t>Wageningen University (Netherlands)</a:t>
            </a:r>
            <a:r>
              <a:rPr lang="en-US" dirty="0"/>
              <a:t> has created a circular economy in the pig farming sector. </a:t>
            </a:r>
            <a:endParaRPr lang="hu-HU" dirty="0"/>
          </a:p>
          <a:p>
            <a:pPr algn="just"/>
            <a:r>
              <a:rPr lang="en-US" b="1" dirty="0"/>
              <a:t>The main idea is to use food waste to feed the animals so that agricultural production can be destined to human consumption.</a:t>
            </a:r>
            <a:r>
              <a:rPr lang="en-US" dirty="0"/>
              <a:t> </a:t>
            </a:r>
            <a:endParaRPr lang="hu-HU" dirty="0"/>
          </a:p>
          <a:p>
            <a:pPr algn="just"/>
            <a:r>
              <a:rPr lang="en-US" dirty="0" err="1">
                <a:effectLst/>
              </a:rPr>
              <a:t>Nijsen</a:t>
            </a:r>
            <a:r>
              <a:rPr lang="en-US" dirty="0">
                <a:effectLst/>
              </a:rPr>
              <a:t> is the only specialist in the Netherlands to process by-products from the food industry into unique Food-For-Feed raw materials with which our feed makes the difference.</a:t>
            </a:r>
            <a:endParaRPr lang="hu-HU" dirty="0"/>
          </a:p>
          <a:p>
            <a:pPr algn="just"/>
            <a:r>
              <a:rPr lang="en-US" dirty="0"/>
              <a:t>The company </a:t>
            </a:r>
            <a:r>
              <a:rPr lang="en-US" b="1" dirty="0" err="1"/>
              <a:t>Nijsen</a:t>
            </a:r>
            <a:r>
              <a:rPr lang="en-US" b="1" dirty="0"/>
              <a:t>/</a:t>
            </a:r>
            <a:r>
              <a:rPr lang="en-US" b="1" dirty="0" err="1"/>
              <a:t>Granico</a:t>
            </a:r>
            <a:r>
              <a:rPr lang="en-US" dirty="0"/>
              <a:t> picks up food waste from pastry and sweets producers and turns them into animal feed. This feed is given to the </a:t>
            </a:r>
            <a:r>
              <a:rPr lang="en-US" dirty="0" err="1"/>
              <a:t>Kipster</a:t>
            </a:r>
            <a:r>
              <a:rPr lang="en-US" dirty="0"/>
              <a:t> farm, which claims to be the most sustainable farm in the planet for their use of solar energy, local sales and monitoring of the GHG emissions and animal wellbeing.</a:t>
            </a:r>
            <a:endParaRPr lang="hu-HU" dirty="0"/>
          </a:p>
        </p:txBody>
      </p:sp>
      <p:pic>
        <p:nvPicPr>
          <p:cNvPr id="5" name="Kép 4">
            <a:extLst>
              <a:ext uri="{FF2B5EF4-FFF2-40B4-BE49-F238E27FC236}">
                <a16:creationId xmlns:a16="http://schemas.microsoft.com/office/drawing/2014/main" id="{869C0B39-F1C5-B79C-7496-A3990C8D61EE}"/>
              </a:ext>
            </a:extLst>
          </p:cNvPr>
          <p:cNvPicPr>
            <a:picLocks noChangeAspect="1"/>
          </p:cNvPicPr>
          <p:nvPr/>
        </p:nvPicPr>
        <p:blipFill>
          <a:blip r:embed="rId2"/>
          <a:stretch>
            <a:fillRect/>
          </a:stretch>
        </p:blipFill>
        <p:spPr>
          <a:xfrm>
            <a:off x="8920716" y="-81323"/>
            <a:ext cx="3271284" cy="1507857"/>
          </a:xfrm>
          <a:prstGeom prst="rect">
            <a:avLst/>
          </a:prstGeom>
        </p:spPr>
      </p:pic>
      <p:pic>
        <p:nvPicPr>
          <p:cNvPr id="9" name="Kép 8">
            <a:extLst>
              <a:ext uri="{FF2B5EF4-FFF2-40B4-BE49-F238E27FC236}">
                <a16:creationId xmlns:a16="http://schemas.microsoft.com/office/drawing/2014/main" id="{5ECC5042-4215-7B97-A39A-9A3EAFFF9858}"/>
              </a:ext>
            </a:extLst>
          </p:cNvPr>
          <p:cNvPicPr>
            <a:picLocks noChangeAspect="1"/>
          </p:cNvPicPr>
          <p:nvPr/>
        </p:nvPicPr>
        <p:blipFill>
          <a:blip r:embed="rId3"/>
          <a:stretch>
            <a:fillRect/>
          </a:stretch>
        </p:blipFill>
        <p:spPr>
          <a:xfrm>
            <a:off x="954532" y="5433499"/>
            <a:ext cx="10282935" cy="1424501"/>
          </a:xfrm>
          <a:prstGeom prst="rect">
            <a:avLst/>
          </a:prstGeom>
        </p:spPr>
      </p:pic>
    </p:spTree>
    <p:extLst>
      <p:ext uri="{BB962C8B-B14F-4D97-AF65-F5344CB8AC3E}">
        <p14:creationId xmlns:p14="http://schemas.microsoft.com/office/powerpoint/2010/main" val="1555354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7E4D03-5FD4-A2E3-3B32-B5BA639198AA}"/>
              </a:ext>
            </a:extLst>
          </p:cNvPr>
          <p:cNvSpPr>
            <a:spLocks noGrp="1"/>
          </p:cNvSpPr>
          <p:nvPr>
            <p:ph type="title"/>
          </p:nvPr>
        </p:nvSpPr>
        <p:spPr>
          <a:xfrm>
            <a:off x="677333" y="248093"/>
            <a:ext cx="8596668" cy="1320800"/>
          </a:xfrm>
        </p:spPr>
        <p:txBody>
          <a:bodyPr/>
          <a:lstStyle/>
          <a:p>
            <a:r>
              <a:rPr lang="hu-HU" dirty="0"/>
              <a:t>Amsterdam Metropolitan </a:t>
            </a:r>
            <a:r>
              <a:rPr lang="hu-HU" dirty="0" err="1"/>
              <a:t>Area</a:t>
            </a:r>
            <a:endParaRPr lang="hu-HU" dirty="0"/>
          </a:p>
        </p:txBody>
      </p:sp>
      <p:sp>
        <p:nvSpPr>
          <p:cNvPr id="3" name="Tartalom helye 2">
            <a:extLst>
              <a:ext uri="{FF2B5EF4-FFF2-40B4-BE49-F238E27FC236}">
                <a16:creationId xmlns:a16="http://schemas.microsoft.com/office/drawing/2014/main" id="{70306459-E873-9957-74F4-A80B092190C5}"/>
              </a:ext>
            </a:extLst>
          </p:cNvPr>
          <p:cNvSpPr>
            <a:spLocks noGrp="1"/>
          </p:cNvSpPr>
          <p:nvPr>
            <p:ph idx="1"/>
          </p:nvPr>
        </p:nvSpPr>
        <p:spPr>
          <a:xfrm>
            <a:off x="167340" y="1158949"/>
            <a:ext cx="9859162" cy="3636336"/>
          </a:xfrm>
        </p:spPr>
        <p:txBody>
          <a:bodyPr/>
          <a:lstStyle/>
          <a:p>
            <a:pPr algn="just"/>
            <a:r>
              <a:rPr lang="en-US" dirty="0"/>
              <a:t>The Amsterdam Metropolitan Area is a comparatively densely populated region with 2.33 million inhabitants. </a:t>
            </a:r>
            <a:endParaRPr lang="hu-HU" dirty="0"/>
          </a:p>
          <a:p>
            <a:pPr algn="just"/>
            <a:r>
              <a:rPr lang="en-US" dirty="0"/>
              <a:t>Large amounts of products and material circulate within the region, and it is home to many innovative and sustainable entrepreneurs.</a:t>
            </a:r>
            <a:endParaRPr lang="hu-HU" dirty="0"/>
          </a:p>
          <a:p>
            <a:pPr algn="just"/>
            <a:r>
              <a:rPr lang="en-US" dirty="0"/>
              <a:t> The Amsterdam Economic Board has initiated a circular economy </a:t>
            </a:r>
            <a:r>
              <a:rPr lang="en-US" dirty="0" err="1"/>
              <a:t>programme</a:t>
            </a:r>
            <a:r>
              <a:rPr lang="en-US" dirty="0"/>
              <a:t> at regional level in January 2015 in close co-operation with the Regional Board of Local Governments, businesses, knowledge institutes, and citizens. Within the </a:t>
            </a:r>
            <a:r>
              <a:rPr lang="en-US" dirty="0" err="1"/>
              <a:t>programme</a:t>
            </a:r>
            <a:r>
              <a:rPr lang="en-US" dirty="0"/>
              <a:t>, 32 municipalities and two regions were engaged in communities of practice. </a:t>
            </a:r>
            <a:endParaRPr lang="hu-HU" dirty="0"/>
          </a:p>
          <a:p>
            <a:pPr algn="just"/>
            <a:r>
              <a:rPr lang="en-US" dirty="0"/>
              <a:t>To stretch the circular ambition of the </a:t>
            </a:r>
            <a:r>
              <a:rPr lang="en-US" dirty="0" err="1"/>
              <a:t>programme</a:t>
            </a:r>
            <a:r>
              <a:rPr lang="en-US" dirty="0"/>
              <a:t>, the aim was to set up activities that focus on the highest possible steps on the ladder of circularity</a:t>
            </a:r>
            <a:endParaRPr lang="hu-HU" dirty="0"/>
          </a:p>
        </p:txBody>
      </p:sp>
      <p:pic>
        <p:nvPicPr>
          <p:cNvPr id="5" name="Kép 4">
            <a:extLst>
              <a:ext uri="{FF2B5EF4-FFF2-40B4-BE49-F238E27FC236}">
                <a16:creationId xmlns:a16="http://schemas.microsoft.com/office/drawing/2014/main" id="{6D75BC68-0E1B-2E69-7A78-E102DECE4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219" y="4263804"/>
            <a:ext cx="6031565" cy="2768489"/>
          </a:xfrm>
          <a:prstGeom prst="rect">
            <a:avLst/>
          </a:prstGeom>
        </p:spPr>
      </p:pic>
    </p:spTree>
    <p:extLst>
      <p:ext uri="{BB962C8B-B14F-4D97-AF65-F5344CB8AC3E}">
        <p14:creationId xmlns:p14="http://schemas.microsoft.com/office/powerpoint/2010/main" val="638268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83F5E5-06E5-FE0B-9E0C-C503FF7D219B}"/>
              </a:ext>
            </a:extLst>
          </p:cNvPr>
          <p:cNvSpPr>
            <a:spLocks noGrp="1"/>
          </p:cNvSpPr>
          <p:nvPr>
            <p:ph type="title"/>
          </p:nvPr>
        </p:nvSpPr>
        <p:spPr/>
        <p:txBody>
          <a:bodyPr/>
          <a:lstStyle/>
          <a:p>
            <a:r>
              <a:rPr lang="hu-HU" dirty="0" err="1"/>
              <a:t>Circular</a:t>
            </a:r>
            <a:r>
              <a:rPr lang="hu-HU" dirty="0"/>
              <a:t> </a:t>
            </a:r>
            <a:r>
              <a:rPr lang="hu-HU" dirty="0" err="1"/>
              <a:t>Economy</a:t>
            </a:r>
            <a:r>
              <a:rPr lang="hu-HU" dirty="0"/>
              <a:t> </a:t>
            </a:r>
            <a:r>
              <a:rPr lang="hu-HU" dirty="0" err="1"/>
              <a:t>Villages</a:t>
            </a:r>
            <a:r>
              <a:rPr lang="hu-HU" dirty="0"/>
              <a:t> (</a:t>
            </a:r>
            <a:r>
              <a:rPr lang="hu-HU" dirty="0" err="1"/>
              <a:t>CEVs</a:t>
            </a:r>
            <a:r>
              <a:rPr lang="hu-HU" dirty="0"/>
              <a:t>) in </a:t>
            </a:r>
            <a:r>
              <a:rPr lang="hu-HU" dirty="0" err="1"/>
              <a:t>Australia</a:t>
            </a:r>
            <a:endParaRPr lang="hu-HU" dirty="0"/>
          </a:p>
        </p:txBody>
      </p:sp>
      <p:sp>
        <p:nvSpPr>
          <p:cNvPr id="3" name="Tartalom helye 2">
            <a:extLst>
              <a:ext uri="{FF2B5EF4-FFF2-40B4-BE49-F238E27FC236}">
                <a16:creationId xmlns:a16="http://schemas.microsoft.com/office/drawing/2014/main" id="{9CA5E6B2-9E04-5190-268A-A0F32CB28C18}"/>
              </a:ext>
            </a:extLst>
          </p:cNvPr>
          <p:cNvSpPr>
            <a:spLocks noGrp="1"/>
          </p:cNvSpPr>
          <p:nvPr>
            <p:ph idx="1"/>
          </p:nvPr>
        </p:nvSpPr>
        <p:spPr>
          <a:xfrm>
            <a:off x="329609" y="1930401"/>
            <a:ext cx="9441711" cy="4481032"/>
          </a:xfrm>
        </p:spPr>
        <p:txBody>
          <a:bodyPr>
            <a:normAutofit/>
          </a:bodyPr>
          <a:lstStyle/>
          <a:p>
            <a:pPr algn="just"/>
            <a:r>
              <a:rPr lang="hu-HU" dirty="0" err="1"/>
              <a:t>These</a:t>
            </a:r>
            <a:r>
              <a:rPr lang="hu-HU" dirty="0"/>
              <a:t> </a:t>
            </a:r>
            <a:r>
              <a:rPr lang="en-US" dirty="0"/>
              <a:t>community-scale, regenerative settlements </a:t>
            </a:r>
            <a:r>
              <a:rPr lang="hu-HU" dirty="0" err="1"/>
              <a:t>are</a:t>
            </a:r>
            <a:r>
              <a:rPr lang="en-US" dirty="0"/>
              <a:t> powered by a renewable energy micro-grid, while the live and work environments </a:t>
            </a:r>
            <a:r>
              <a:rPr lang="hu-HU" dirty="0" err="1"/>
              <a:t>are</a:t>
            </a:r>
            <a:r>
              <a:rPr lang="en-US" dirty="0"/>
              <a:t> supported by constructed reservoirs and wetlands, and a diverse, regenerative agricultural system. </a:t>
            </a:r>
            <a:endParaRPr lang="hu-HU" dirty="0"/>
          </a:p>
          <a:p>
            <a:pPr algn="just"/>
            <a:r>
              <a:rPr lang="en-US" dirty="0"/>
              <a:t>The </a:t>
            </a:r>
            <a:r>
              <a:rPr lang="en-US" dirty="0" err="1"/>
              <a:t>CEVs</a:t>
            </a:r>
            <a:r>
              <a:rPr lang="en-US" dirty="0"/>
              <a:t> </a:t>
            </a:r>
            <a:r>
              <a:rPr lang="en-US" dirty="0" err="1"/>
              <a:t>dr</a:t>
            </a:r>
            <a:r>
              <a:rPr lang="hu-HU" dirty="0"/>
              <a:t>a</a:t>
            </a:r>
            <a:r>
              <a:rPr lang="en-US" dirty="0"/>
              <a:t>w people out of the capital cities — attracted by the healthy lifestyle, lower cost of living and connection to nature. </a:t>
            </a:r>
            <a:endParaRPr lang="hu-HU" dirty="0"/>
          </a:p>
          <a:p>
            <a:pPr algn="just"/>
            <a:r>
              <a:rPr lang="en-US" dirty="0"/>
              <a:t>They also appreciate the benefits of investing in community rather than real estate. </a:t>
            </a:r>
            <a:endParaRPr lang="hu-HU" dirty="0"/>
          </a:p>
          <a:p>
            <a:pPr algn="just"/>
            <a:r>
              <a:rPr lang="en-US" dirty="0"/>
              <a:t>Regenerating natural systems is a key principle of the </a:t>
            </a:r>
            <a:r>
              <a:rPr lang="en-US" dirty="0" err="1"/>
              <a:t>CEV</a:t>
            </a:r>
            <a:r>
              <a:rPr lang="en-US" dirty="0"/>
              <a:t>. </a:t>
            </a:r>
            <a:endParaRPr lang="hu-HU" dirty="0"/>
          </a:p>
          <a:p>
            <a:pPr algn="just"/>
            <a:r>
              <a:rPr lang="en-US" dirty="0"/>
              <a:t>The food and water systems are nature-based infrastructure, designed to integrate with and enhance natural systems. </a:t>
            </a:r>
            <a:endParaRPr lang="hu-HU" dirty="0"/>
          </a:p>
          <a:p>
            <a:pPr algn="just"/>
            <a:r>
              <a:rPr lang="en-US" dirty="0"/>
              <a:t>The collective management of these systems builds social capital and creates a local economy that provides residents with their basic needs—food, water, energy, transport, shelter and work opportunities. This substantially increases local resilience to broader economic, social, political and environmental crises.</a:t>
            </a:r>
            <a:endParaRPr lang="hu-HU" dirty="0"/>
          </a:p>
        </p:txBody>
      </p:sp>
    </p:spTree>
    <p:extLst>
      <p:ext uri="{BB962C8B-B14F-4D97-AF65-F5344CB8AC3E}">
        <p14:creationId xmlns:p14="http://schemas.microsoft.com/office/powerpoint/2010/main" val="1839598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3E069CD-4143-9554-02DA-F4C74EC8667E}"/>
              </a:ext>
            </a:extLst>
          </p:cNvPr>
          <p:cNvSpPr>
            <a:spLocks noGrp="1"/>
          </p:cNvSpPr>
          <p:nvPr>
            <p:ph type="title"/>
          </p:nvPr>
        </p:nvSpPr>
        <p:spPr/>
        <p:txBody>
          <a:bodyPr/>
          <a:lstStyle/>
          <a:p>
            <a:r>
              <a:rPr lang="hu-HU" dirty="0" err="1"/>
              <a:t>Circular</a:t>
            </a:r>
            <a:r>
              <a:rPr lang="hu-HU" dirty="0"/>
              <a:t> </a:t>
            </a:r>
            <a:r>
              <a:rPr lang="hu-HU" dirty="0" err="1"/>
              <a:t>economy</a:t>
            </a:r>
            <a:r>
              <a:rPr lang="hu-HU" dirty="0"/>
              <a:t> in </a:t>
            </a:r>
            <a:r>
              <a:rPr lang="hu-HU" dirty="0" err="1"/>
              <a:t>Africa’s</a:t>
            </a:r>
            <a:r>
              <a:rPr lang="hu-HU" dirty="0"/>
              <a:t> </a:t>
            </a:r>
            <a:r>
              <a:rPr lang="hu-HU" dirty="0" err="1"/>
              <a:t>rural</a:t>
            </a:r>
            <a:r>
              <a:rPr lang="hu-HU" dirty="0"/>
              <a:t> </a:t>
            </a:r>
            <a:r>
              <a:rPr lang="hu-HU" dirty="0" err="1"/>
              <a:t>areas</a:t>
            </a:r>
            <a:endParaRPr lang="hu-HU" dirty="0"/>
          </a:p>
        </p:txBody>
      </p:sp>
      <p:sp>
        <p:nvSpPr>
          <p:cNvPr id="3" name="Tartalom helye 2">
            <a:extLst>
              <a:ext uri="{FF2B5EF4-FFF2-40B4-BE49-F238E27FC236}">
                <a16:creationId xmlns:a16="http://schemas.microsoft.com/office/drawing/2014/main" id="{0FEC7E9D-E242-F505-BE08-917488BD6259}"/>
              </a:ext>
            </a:extLst>
          </p:cNvPr>
          <p:cNvSpPr>
            <a:spLocks noGrp="1"/>
          </p:cNvSpPr>
          <p:nvPr>
            <p:ph idx="1"/>
          </p:nvPr>
        </p:nvSpPr>
        <p:spPr/>
        <p:txBody>
          <a:bodyPr/>
          <a:lstStyle/>
          <a:p>
            <a:pPr algn="just"/>
            <a:r>
              <a:rPr lang="en-US" dirty="0"/>
              <a:t>Uganda is one of the world’s largest banana producer and a world leader in banana consumption. After the harvest, banana stems are usually discarded as waste. </a:t>
            </a:r>
            <a:r>
              <a:rPr lang="en-US" b="1" dirty="0" err="1"/>
              <a:t>TEXFAD</a:t>
            </a:r>
            <a:r>
              <a:rPr lang="en-US" dirty="0"/>
              <a:t> has developed technologies for banana fiber extraction and application into production of high quality banana fiber textiles and handicrafts. </a:t>
            </a:r>
            <a:endParaRPr lang="hu-HU" dirty="0"/>
          </a:p>
          <a:p>
            <a:pPr algn="just"/>
            <a:r>
              <a:rPr lang="en-US" dirty="0"/>
              <a:t>T</a:t>
            </a:r>
            <a:r>
              <a:rPr lang="hu-HU" dirty="0" err="1"/>
              <a:t>hey</a:t>
            </a:r>
            <a:r>
              <a:rPr lang="en-US" dirty="0"/>
              <a:t> transform waste banana pseudo stems and other waste materials into high quality sustainable textile products. </a:t>
            </a:r>
            <a:endParaRPr lang="hu-HU" dirty="0"/>
          </a:p>
        </p:txBody>
      </p:sp>
      <p:pic>
        <p:nvPicPr>
          <p:cNvPr id="5" name="Kép 4">
            <a:extLst>
              <a:ext uri="{FF2B5EF4-FFF2-40B4-BE49-F238E27FC236}">
                <a16:creationId xmlns:a16="http://schemas.microsoft.com/office/drawing/2014/main" id="{7637BFD3-3C91-19C8-6428-1AD5967C5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3542" y="2180"/>
            <a:ext cx="2418458" cy="2158409"/>
          </a:xfrm>
          <a:prstGeom prst="rect">
            <a:avLst/>
          </a:prstGeom>
        </p:spPr>
      </p:pic>
      <p:pic>
        <p:nvPicPr>
          <p:cNvPr id="7" name="Kép 6">
            <a:extLst>
              <a:ext uri="{FF2B5EF4-FFF2-40B4-BE49-F238E27FC236}">
                <a16:creationId xmlns:a16="http://schemas.microsoft.com/office/drawing/2014/main" id="{3C746881-9E67-73D0-1FA7-9A2365B1D9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5676" y="2160589"/>
            <a:ext cx="2726324" cy="1807535"/>
          </a:xfrm>
          <a:prstGeom prst="rect">
            <a:avLst/>
          </a:prstGeom>
        </p:spPr>
      </p:pic>
      <p:pic>
        <p:nvPicPr>
          <p:cNvPr id="9" name="Kép 8">
            <a:extLst>
              <a:ext uri="{FF2B5EF4-FFF2-40B4-BE49-F238E27FC236}">
                <a16:creationId xmlns:a16="http://schemas.microsoft.com/office/drawing/2014/main" id="{E9133D4F-0A40-061A-EF5B-AA6DD2712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0316" y="4646428"/>
            <a:ext cx="3931684" cy="2211572"/>
          </a:xfrm>
          <a:prstGeom prst="rect">
            <a:avLst/>
          </a:prstGeom>
        </p:spPr>
      </p:pic>
    </p:spTree>
    <p:extLst>
      <p:ext uri="{BB962C8B-B14F-4D97-AF65-F5344CB8AC3E}">
        <p14:creationId xmlns:p14="http://schemas.microsoft.com/office/powerpoint/2010/main" val="4059490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103437"/>
            <a:ext cx="10515600" cy="1325563"/>
          </a:xfrm>
        </p:spPr>
        <p:txBody>
          <a:bodyPr/>
          <a:lstStyle/>
          <a:p>
            <a:pPr algn="ctr"/>
            <a:r>
              <a:rPr lang="hu-HU" dirty="0" err="1">
                <a:solidFill>
                  <a:schemeClr val="accent1">
                    <a:lumMod val="75000"/>
                  </a:schemeClr>
                </a:solidFill>
              </a:rPr>
              <a:t>Thank</a:t>
            </a:r>
            <a:r>
              <a:rPr lang="hu-HU" dirty="0">
                <a:solidFill>
                  <a:schemeClr val="accent1">
                    <a:lumMod val="75000"/>
                  </a:schemeClr>
                </a:solidFill>
              </a:rPr>
              <a:t> </a:t>
            </a:r>
            <a:r>
              <a:rPr lang="hu-HU" dirty="0" err="1">
                <a:solidFill>
                  <a:schemeClr val="accent1">
                    <a:lumMod val="75000"/>
                  </a:schemeClr>
                </a:solidFill>
              </a:rPr>
              <a:t>you</a:t>
            </a:r>
            <a:r>
              <a:rPr lang="hu-HU" dirty="0">
                <a:solidFill>
                  <a:schemeClr val="accent1">
                    <a:lumMod val="75000"/>
                  </a:schemeClr>
                </a:solidFill>
              </a:rPr>
              <a:t> </a:t>
            </a:r>
            <a:r>
              <a:rPr lang="hu-HU" dirty="0" err="1">
                <a:solidFill>
                  <a:schemeClr val="accent1">
                    <a:lumMod val="75000"/>
                  </a:schemeClr>
                </a:solidFill>
              </a:rPr>
              <a:t>very</a:t>
            </a:r>
            <a:r>
              <a:rPr lang="hu-HU" dirty="0">
                <a:solidFill>
                  <a:schemeClr val="accent1">
                    <a:lumMod val="75000"/>
                  </a:schemeClr>
                </a:solidFill>
              </a:rPr>
              <a:t> </a:t>
            </a:r>
            <a:r>
              <a:rPr lang="hu-HU" dirty="0" err="1">
                <a:solidFill>
                  <a:schemeClr val="accent1">
                    <a:lumMod val="75000"/>
                  </a:schemeClr>
                </a:solidFill>
              </a:rPr>
              <a:t>much</a:t>
            </a:r>
            <a:r>
              <a:rPr lang="hu-HU" dirty="0">
                <a:solidFill>
                  <a:schemeClr val="accent1">
                    <a:lumMod val="75000"/>
                  </a:schemeClr>
                </a:solidFill>
              </a:rPr>
              <a:t> </a:t>
            </a:r>
            <a:r>
              <a:rPr lang="hu-HU" dirty="0" err="1">
                <a:solidFill>
                  <a:schemeClr val="accent1">
                    <a:lumMod val="75000"/>
                  </a:schemeClr>
                </a:solidFill>
              </a:rPr>
              <a:t>for</a:t>
            </a:r>
            <a:r>
              <a:rPr lang="hu-HU" dirty="0">
                <a:solidFill>
                  <a:schemeClr val="accent1">
                    <a:lumMod val="75000"/>
                  </a:schemeClr>
                </a:solidFill>
              </a:rPr>
              <a:t> </a:t>
            </a:r>
            <a:r>
              <a:rPr lang="hu-HU" dirty="0" err="1">
                <a:solidFill>
                  <a:schemeClr val="accent1">
                    <a:lumMod val="75000"/>
                  </a:schemeClr>
                </a:solidFill>
              </a:rPr>
              <a:t>your</a:t>
            </a:r>
            <a:r>
              <a:rPr lang="hu-HU" dirty="0">
                <a:solidFill>
                  <a:schemeClr val="accent1">
                    <a:lumMod val="75000"/>
                  </a:schemeClr>
                </a:solidFill>
              </a:rPr>
              <a:t> </a:t>
            </a:r>
            <a:r>
              <a:rPr lang="hu-HU" dirty="0" err="1">
                <a:solidFill>
                  <a:schemeClr val="accent1">
                    <a:lumMod val="75000"/>
                  </a:schemeClr>
                </a:solidFill>
              </a:rPr>
              <a:t>attention</a:t>
            </a:r>
            <a:r>
              <a:rPr lang="hu-HU" dirty="0">
                <a:solidFill>
                  <a:schemeClr val="accent1">
                    <a:lumMod val="75000"/>
                  </a:schemeClr>
                </a:solidFill>
              </a:rPr>
              <a:t>!</a:t>
            </a:r>
          </a:p>
        </p:txBody>
      </p:sp>
    </p:spTree>
    <p:extLst>
      <p:ext uri="{BB962C8B-B14F-4D97-AF65-F5344CB8AC3E}">
        <p14:creationId xmlns:p14="http://schemas.microsoft.com/office/powerpoint/2010/main" val="3713141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31007" y="423513"/>
            <a:ext cx="10507878" cy="6275670"/>
          </a:xfrm>
        </p:spPr>
        <p:txBody>
          <a:bodyPr>
            <a:normAutofit/>
          </a:bodyPr>
          <a:lstStyle/>
          <a:p>
            <a:pPr algn="just"/>
            <a:r>
              <a:rPr lang="en-US" dirty="0">
                <a:solidFill>
                  <a:srgbClr val="FF0000"/>
                </a:solidFill>
              </a:rPr>
              <a:t>Spatial inequalities within countries are often more dramatic </a:t>
            </a:r>
            <a:r>
              <a:rPr lang="en-US" dirty="0">
                <a:solidFill>
                  <a:schemeClr val="tx1"/>
                </a:solidFill>
              </a:rPr>
              <a:t>than those between countries. The poorest regions of middle-income countries, for instance, are frequently as poor as low-income countries.</a:t>
            </a:r>
            <a:endParaRPr lang="hu-HU" dirty="0">
              <a:solidFill>
                <a:schemeClr val="tx1"/>
              </a:solidFill>
            </a:endParaRPr>
          </a:p>
          <a:p>
            <a:pPr algn="just"/>
            <a:r>
              <a:rPr lang="en-US" dirty="0">
                <a:solidFill>
                  <a:schemeClr val="tx1"/>
                </a:solidFill>
              </a:rPr>
              <a:t>High levels of inequality harm society in many ways</a:t>
            </a:r>
            <a:r>
              <a:rPr lang="hu-HU" dirty="0">
                <a:solidFill>
                  <a:schemeClr val="tx1"/>
                </a:solidFill>
              </a:rPr>
              <a:t>:</a:t>
            </a:r>
          </a:p>
          <a:p>
            <a:pPr algn="just">
              <a:buFontTx/>
              <a:buChar char="-"/>
            </a:pPr>
            <a:r>
              <a:rPr lang="en-US" dirty="0">
                <a:solidFill>
                  <a:schemeClr val="tx1"/>
                </a:solidFill>
              </a:rPr>
              <a:t>They can hamper social cohesion, result in lost opportunities for many</a:t>
            </a:r>
            <a:r>
              <a:rPr lang="hu-HU" dirty="0">
                <a:solidFill>
                  <a:schemeClr val="tx1"/>
                </a:solidFill>
              </a:rPr>
              <a:t> and</a:t>
            </a:r>
          </a:p>
          <a:p>
            <a:pPr algn="just">
              <a:buFontTx/>
              <a:buChar char="-"/>
            </a:pPr>
            <a:r>
              <a:rPr lang="hu-HU" dirty="0">
                <a:solidFill>
                  <a:schemeClr val="tx1"/>
                </a:solidFill>
              </a:rPr>
              <a:t> </a:t>
            </a:r>
            <a:r>
              <a:rPr lang="en-US" dirty="0">
                <a:solidFill>
                  <a:schemeClr val="tx1"/>
                </a:solidFill>
              </a:rPr>
              <a:t>reduce social trust in institutions.</a:t>
            </a:r>
            <a:endParaRPr lang="hu-HU" dirty="0">
              <a:solidFill>
                <a:schemeClr val="tx1"/>
              </a:solidFill>
            </a:endParaRPr>
          </a:p>
          <a:p>
            <a:pPr algn="just"/>
            <a:r>
              <a:rPr lang="hu-HU" dirty="0">
                <a:solidFill>
                  <a:schemeClr val="tx1"/>
                </a:solidFill>
              </a:rPr>
              <a:t>T</a:t>
            </a:r>
            <a:r>
              <a:rPr lang="en-US" dirty="0" err="1">
                <a:solidFill>
                  <a:schemeClr val="tx1"/>
                </a:solidFill>
              </a:rPr>
              <a:t>echnological</a:t>
            </a:r>
            <a:r>
              <a:rPr lang="en-US" dirty="0">
                <a:solidFill>
                  <a:schemeClr val="tx1"/>
                </a:solidFill>
              </a:rPr>
              <a:t> innovation and financial </a:t>
            </a:r>
            <a:r>
              <a:rPr lang="en-US" dirty="0" err="1">
                <a:solidFill>
                  <a:schemeClr val="tx1"/>
                </a:solidFill>
              </a:rPr>
              <a:t>globalisation</a:t>
            </a:r>
            <a:r>
              <a:rPr lang="en-US" dirty="0">
                <a:solidFill>
                  <a:schemeClr val="tx1"/>
                </a:solidFill>
              </a:rPr>
              <a:t>, by </a:t>
            </a:r>
            <a:r>
              <a:rPr lang="en-US" dirty="0" err="1">
                <a:solidFill>
                  <a:schemeClr val="tx1"/>
                </a:solidFill>
              </a:rPr>
              <a:t>favouring</a:t>
            </a:r>
            <a:r>
              <a:rPr lang="en-US" dirty="0">
                <a:solidFill>
                  <a:schemeClr val="tx1"/>
                </a:solidFill>
              </a:rPr>
              <a:t> people with specific skills or accumulated wealth, have been important driving forces behind rising inequality within countries.</a:t>
            </a:r>
            <a:endParaRPr lang="hu-HU" dirty="0">
              <a:solidFill>
                <a:schemeClr val="tx1"/>
              </a:solidFill>
            </a:endParaRPr>
          </a:p>
          <a:p>
            <a:pPr algn="just"/>
            <a:r>
              <a:rPr lang="hu-HU" dirty="0">
                <a:solidFill>
                  <a:schemeClr val="tx1"/>
                </a:solidFill>
              </a:rPr>
              <a:t>T</a:t>
            </a:r>
            <a:r>
              <a:rPr lang="en-US" dirty="0">
                <a:solidFill>
                  <a:schemeClr val="tx1"/>
                </a:solidFill>
              </a:rPr>
              <a:t>he transition to a climate-neutral society will have to be managed well to prevent a rise in inequalities</a:t>
            </a:r>
            <a:r>
              <a:rPr lang="hu-HU" dirty="0">
                <a:solidFill>
                  <a:schemeClr val="tx1"/>
                </a:solidFill>
              </a:rPr>
              <a:t>.</a:t>
            </a:r>
          </a:p>
          <a:p>
            <a:pPr algn="just"/>
            <a:r>
              <a:rPr lang="hu-HU" dirty="0">
                <a:solidFill>
                  <a:schemeClr val="tx1"/>
                </a:solidFill>
              </a:rPr>
              <a:t>C</a:t>
            </a:r>
            <a:r>
              <a:rPr lang="en-US" dirty="0" err="1">
                <a:solidFill>
                  <a:schemeClr val="tx1"/>
                </a:solidFill>
              </a:rPr>
              <a:t>ombating</a:t>
            </a:r>
            <a:r>
              <a:rPr lang="en-US" dirty="0">
                <a:solidFill>
                  <a:schemeClr val="tx1"/>
                </a:solidFill>
              </a:rPr>
              <a:t> inequalities between countries is important, not only from a social justice perspective, but also as a prerequisite for solving many interdependent problems. </a:t>
            </a:r>
            <a:endParaRPr lang="hu-HU" dirty="0">
              <a:solidFill>
                <a:schemeClr val="tx1"/>
              </a:solidFill>
            </a:endParaRPr>
          </a:p>
          <a:p>
            <a:pPr algn="just"/>
            <a:r>
              <a:rPr lang="hu-HU" dirty="0">
                <a:solidFill>
                  <a:schemeClr val="tx1"/>
                </a:solidFill>
              </a:rPr>
              <a:t>S</a:t>
            </a:r>
            <a:r>
              <a:rPr lang="en-US" dirty="0">
                <a:solidFill>
                  <a:schemeClr val="tx1"/>
                </a:solidFill>
              </a:rPr>
              <a:t>haring prosperity and reducing trade barriers allow nations to </a:t>
            </a:r>
            <a:r>
              <a:rPr lang="en-US" dirty="0">
                <a:solidFill>
                  <a:srgbClr val="FF0000"/>
                </a:solidFill>
              </a:rPr>
              <a:t>cooperate on meeting global challenges</a:t>
            </a:r>
            <a:r>
              <a:rPr lang="hu-HU" dirty="0">
                <a:solidFill>
                  <a:srgbClr val="FF0000"/>
                </a:solidFill>
              </a:rPr>
              <a:t>.</a:t>
            </a:r>
          </a:p>
        </p:txBody>
      </p:sp>
    </p:spTree>
    <p:extLst>
      <p:ext uri="{BB962C8B-B14F-4D97-AF65-F5344CB8AC3E}">
        <p14:creationId xmlns:p14="http://schemas.microsoft.com/office/powerpoint/2010/main" val="3854154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65760" y="365760"/>
            <a:ext cx="10032882" cy="6362299"/>
          </a:xfrm>
        </p:spPr>
        <p:txBody>
          <a:bodyPr>
            <a:normAutofit/>
          </a:bodyPr>
          <a:lstStyle/>
          <a:p>
            <a:pPr marL="0" indent="0">
              <a:buNone/>
            </a:pPr>
            <a:r>
              <a:rPr lang="hu-HU" u="sng" dirty="0">
                <a:solidFill>
                  <a:srgbClr val="FF0000"/>
                </a:solidFill>
              </a:rPr>
              <a:t>T</a:t>
            </a:r>
            <a:r>
              <a:rPr lang="en-US" u="sng" dirty="0">
                <a:solidFill>
                  <a:srgbClr val="FF0000"/>
                </a:solidFill>
              </a:rPr>
              <a:t>he consequences of poverty are often also </a:t>
            </a:r>
            <a:r>
              <a:rPr lang="hu-HU" u="sng" dirty="0" err="1">
                <a:solidFill>
                  <a:srgbClr val="FF0000"/>
                </a:solidFill>
              </a:rPr>
              <a:t>the</a:t>
            </a:r>
            <a:r>
              <a:rPr lang="hu-HU" u="sng" dirty="0">
                <a:solidFill>
                  <a:srgbClr val="FF0000"/>
                </a:solidFill>
              </a:rPr>
              <a:t> </a:t>
            </a:r>
            <a:r>
              <a:rPr lang="en-US" u="sng" dirty="0">
                <a:solidFill>
                  <a:srgbClr val="FF0000"/>
                </a:solidFill>
              </a:rPr>
              <a:t>causes. </a:t>
            </a:r>
            <a:endParaRPr lang="hu-HU" u="sng" dirty="0">
              <a:solidFill>
                <a:srgbClr val="FF0000"/>
              </a:solidFill>
            </a:endParaRPr>
          </a:p>
          <a:p>
            <a:endParaRPr lang="hu-HU" dirty="0">
              <a:solidFill>
                <a:schemeClr val="accent1">
                  <a:lumMod val="75000"/>
                </a:schemeClr>
              </a:solidFill>
            </a:endParaRPr>
          </a:p>
          <a:p>
            <a:pPr algn="just"/>
            <a:r>
              <a:rPr lang="en-US" dirty="0">
                <a:solidFill>
                  <a:schemeClr val="tx1"/>
                </a:solidFill>
              </a:rPr>
              <a:t>The poor experience inadequate health care, limited education, and the inaccessibility of birth control. Those born into these conditions are incredibly challenged in their efforts to break out since these consequences of poverty are also causes of poverty, perpetuating a cycle of disadvantage.</a:t>
            </a:r>
            <a:endParaRPr lang="hu-HU" dirty="0">
              <a:solidFill>
                <a:schemeClr val="tx1"/>
              </a:solidFill>
            </a:endParaRPr>
          </a:p>
          <a:p>
            <a:pPr algn="just"/>
            <a:r>
              <a:rPr lang="hu-HU" dirty="0">
                <a:solidFill>
                  <a:schemeClr val="tx1"/>
                </a:solidFill>
              </a:rPr>
              <a:t>I</a:t>
            </a:r>
            <a:r>
              <a:rPr lang="en-US" dirty="0" err="1">
                <a:solidFill>
                  <a:schemeClr val="tx1"/>
                </a:solidFill>
              </a:rPr>
              <a:t>nequalities</a:t>
            </a:r>
            <a:r>
              <a:rPr lang="en-US" dirty="0">
                <a:solidFill>
                  <a:schemeClr val="tx1"/>
                </a:solidFill>
              </a:rPr>
              <a:t> of income and wealth, often referred to as </a:t>
            </a:r>
            <a:r>
              <a:rPr lang="en-US" dirty="0">
                <a:solidFill>
                  <a:srgbClr val="FF0000"/>
                </a:solidFill>
              </a:rPr>
              <a:t>vertical inequalities</a:t>
            </a:r>
            <a:r>
              <a:rPr lang="en-US" dirty="0">
                <a:solidFill>
                  <a:schemeClr val="accent1">
                    <a:lumMod val="75000"/>
                  </a:schemeClr>
                </a:solidFill>
              </a:rPr>
              <a:t>.</a:t>
            </a:r>
            <a:endParaRPr lang="hu-HU" dirty="0">
              <a:solidFill>
                <a:schemeClr val="accent1">
                  <a:lumMod val="75000"/>
                </a:schemeClr>
              </a:solidFill>
            </a:endParaRPr>
          </a:p>
          <a:p>
            <a:pPr algn="just"/>
            <a:r>
              <a:rPr lang="en-US" dirty="0">
                <a:solidFill>
                  <a:schemeClr val="tx1"/>
                </a:solidFill>
              </a:rPr>
              <a:t>Inequalities among groups (</a:t>
            </a:r>
            <a:r>
              <a:rPr lang="en-US" dirty="0">
                <a:solidFill>
                  <a:srgbClr val="FF0000"/>
                </a:solidFill>
              </a:rPr>
              <a:t>horizontal inequalities</a:t>
            </a:r>
            <a:r>
              <a:rPr lang="en-US" dirty="0">
                <a:solidFill>
                  <a:schemeClr val="tx1"/>
                </a:solidFill>
              </a:rPr>
              <a:t>) or based on factors that determine identity, such as ethnicity and gender</a:t>
            </a:r>
            <a:r>
              <a:rPr lang="hu-HU" dirty="0">
                <a:solidFill>
                  <a:schemeClr val="tx1"/>
                </a:solidFill>
              </a:rPr>
              <a:t>.</a:t>
            </a:r>
          </a:p>
          <a:p>
            <a:pPr marL="0" indent="0" algn="just">
              <a:buNone/>
            </a:pPr>
            <a:r>
              <a:rPr lang="en-US" dirty="0">
                <a:solidFill>
                  <a:schemeClr val="tx1"/>
                </a:solidFill>
              </a:rPr>
              <a:t>Other causes of rising inequality include </a:t>
            </a:r>
            <a:endParaRPr lang="hu-HU" dirty="0">
              <a:solidFill>
                <a:schemeClr val="tx1"/>
              </a:solidFill>
            </a:endParaRPr>
          </a:p>
          <a:p>
            <a:pPr algn="just"/>
            <a:r>
              <a:rPr lang="en-US" dirty="0">
                <a:solidFill>
                  <a:schemeClr val="tx1"/>
                </a:solidFill>
              </a:rPr>
              <a:t>disparities in educational attainment, technological change and employment policies that widen wage gaps between skilled and unskilled workers; </a:t>
            </a:r>
            <a:endParaRPr lang="hu-HU" dirty="0">
              <a:solidFill>
                <a:schemeClr val="tx1"/>
              </a:solidFill>
            </a:endParaRPr>
          </a:p>
          <a:p>
            <a:pPr algn="just"/>
            <a:r>
              <a:rPr lang="en-US" dirty="0">
                <a:solidFill>
                  <a:schemeClr val="tx1"/>
                </a:solidFill>
              </a:rPr>
              <a:t>rural-urban wage differentials in the process of structural change; </a:t>
            </a:r>
            <a:endParaRPr lang="hu-HU" dirty="0">
              <a:solidFill>
                <a:schemeClr val="tx1"/>
              </a:solidFill>
            </a:endParaRPr>
          </a:p>
          <a:p>
            <a:pPr algn="just"/>
            <a:r>
              <a:rPr lang="en-US" dirty="0">
                <a:solidFill>
                  <a:schemeClr val="tx1"/>
                </a:solidFill>
              </a:rPr>
              <a:t>inequality in asset ownership (including land); and</a:t>
            </a:r>
            <a:endParaRPr lang="hu-HU" dirty="0">
              <a:solidFill>
                <a:schemeClr val="tx1"/>
              </a:solidFill>
            </a:endParaRPr>
          </a:p>
          <a:p>
            <a:pPr algn="just"/>
            <a:r>
              <a:rPr lang="en-US" dirty="0">
                <a:solidFill>
                  <a:schemeClr val="tx1"/>
                </a:solidFill>
              </a:rPr>
              <a:t>unequal access to credit and basic production inputs, particularly in the agricultural sector.</a:t>
            </a:r>
            <a:endParaRPr lang="hu-HU" dirty="0">
              <a:solidFill>
                <a:schemeClr val="tx1"/>
              </a:solidFill>
            </a:endParaRPr>
          </a:p>
        </p:txBody>
      </p:sp>
    </p:spTree>
    <p:extLst>
      <p:ext uri="{BB962C8B-B14F-4D97-AF65-F5344CB8AC3E}">
        <p14:creationId xmlns:p14="http://schemas.microsoft.com/office/powerpoint/2010/main" val="239945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82881" y="288758"/>
            <a:ext cx="11877574" cy="6569242"/>
          </a:xfrm>
        </p:spPr>
        <p:txBody>
          <a:bodyPr>
            <a:noAutofit/>
          </a:bodyPr>
          <a:lstStyle/>
          <a:p>
            <a:pPr marL="0" indent="0" algn="ctr">
              <a:buNone/>
            </a:pPr>
            <a:r>
              <a:rPr lang="hu-HU" sz="2400" b="1" u="sng" dirty="0">
                <a:solidFill>
                  <a:srgbClr val="FF0000"/>
                </a:solidFill>
              </a:rPr>
              <a:t>E</a:t>
            </a:r>
            <a:r>
              <a:rPr lang="en-US" sz="2400" b="1" u="sng" dirty="0" err="1">
                <a:solidFill>
                  <a:srgbClr val="FF0000"/>
                </a:solidFill>
              </a:rPr>
              <a:t>conomic</a:t>
            </a:r>
            <a:r>
              <a:rPr lang="en-US" sz="2400" b="1" u="sng" dirty="0">
                <a:solidFill>
                  <a:srgbClr val="FF0000"/>
                </a:solidFill>
              </a:rPr>
              <a:t> prosperity alone will not achieve social progress</a:t>
            </a:r>
            <a:r>
              <a:rPr lang="hu-HU" sz="2400" b="1" u="sng" dirty="0">
                <a:solidFill>
                  <a:srgbClr val="FF0000"/>
                </a:solidFill>
              </a:rPr>
              <a:t>.</a:t>
            </a:r>
          </a:p>
          <a:p>
            <a:pPr marL="0" indent="0" algn="ctr">
              <a:buNone/>
            </a:pPr>
            <a:endParaRPr lang="hu-HU" sz="2400" b="1" u="sng" dirty="0">
              <a:solidFill>
                <a:srgbClr val="FF0000"/>
              </a:solidFill>
            </a:endParaRPr>
          </a:p>
          <a:p>
            <a:pPr marL="0" indent="0" algn="just">
              <a:buNone/>
            </a:pPr>
            <a:r>
              <a:rPr lang="hu-HU" sz="2400" dirty="0">
                <a:solidFill>
                  <a:schemeClr val="tx1"/>
                </a:solidFill>
              </a:rPr>
              <a:t>H</a:t>
            </a:r>
            <a:r>
              <a:rPr lang="en-US" sz="2400" dirty="0" err="1">
                <a:solidFill>
                  <a:schemeClr val="tx1"/>
                </a:solidFill>
              </a:rPr>
              <a:t>igh</a:t>
            </a:r>
            <a:r>
              <a:rPr lang="en-US" sz="2400" dirty="0">
                <a:solidFill>
                  <a:schemeClr val="tx1"/>
                </a:solidFill>
              </a:rPr>
              <a:t> inequality levels</a:t>
            </a:r>
            <a:endParaRPr lang="hu-HU" sz="2400" dirty="0">
              <a:solidFill>
                <a:schemeClr val="tx1"/>
              </a:solidFill>
            </a:endParaRPr>
          </a:p>
          <a:p>
            <a:pPr marL="0" indent="0" algn="just">
              <a:buNone/>
            </a:pPr>
            <a:r>
              <a:rPr lang="hu-HU" sz="2400" dirty="0">
                <a:solidFill>
                  <a:schemeClr val="tx1"/>
                </a:solidFill>
              </a:rPr>
              <a:t>- </a:t>
            </a:r>
            <a:r>
              <a:rPr lang="en-US" sz="2400" dirty="0">
                <a:solidFill>
                  <a:schemeClr val="tx1"/>
                </a:solidFill>
              </a:rPr>
              <a:t> risk leaving much human potential unrealized</a:t>
            </a:r>
            <a:endParaRPr lang="hu-HU" sz="2400" dirty="0">
              <a:solidFill>
                <a:schemeClr val="tx1"/>
              </a:solidFill>
            </a:endParaRPr>
          </a:p>
          <a:p>
            <a:pPr marL="0" indent="0" algn="just">
              <a:buNone/>
            </a:pPr>
            <a:r>
              <a:rPr lang="hu-HU" sz="2400" dirty="0">
                <a:solidFill>
                  <a:schemeClr val="tx1"/>
                </a:solidFill>
              </a:rPr>
              <a:t>- </a:t>
            </a:r>
            <a:r>
              <a:rPr lang="en-US" sz="2400" dirty="0">
                <a:solidFill>
                  <a:schemeClr val="tx1"/>
                </a:solidFill>
              </a:rPr>
              <a:t>damage social cohesion</a:t>
            </a:r>
            <a:endParaRPr lang="hu-HU" sz="2400" dirty="0">
              <a:solidFill>
                <a:schemeClr val="tx1"/>
              </a:solidFill>
            </a:endParaRPr>
          </a:p>
          <a:p>
            <a:pPr marL="0" indent="0" algn="just">
              <a:buNone/>
            </a:pPr>
            <a:r>
              <a:rPr lang="hu-HU" sz="2400" dirty="0">
                <a:solidFill>
                  <a:schemeClr val="tx1"/>
                </a:solidFill>
              </a:rPr>
              <a:t>- </a:t>
            </a:r>
            <a:r>
              <a:rPr lang="en-US" sz="2400" dirty="0">
                <a:solidFill>
                  <a:schemeClr val="tx1"/>
                </a:solidFill>
              </a:rPr>
              <a:t>hinder economic activity and</a:t>
            </a:r>
            <a:endParaRPr lang="hu-HU" sz="2400" dirty="0">
              <a:solidFill>
                <a:schemeClr val="tx1"/>
              </a:solidFill>
            </a:endParaRPr>
          </a:p>
          <a:p>
            <a:pPr marL="0" indent="0" algn="just">
              <a:buNone/>
            </a:pPr>
            <a:r>
              <a:rPr lang="hu-HU" sz="2400" dirty="0">
                <a:solidFill>
                  <a:schemeClr val="tx1"/>
                </a:solidFill>
              </a:rPr>
              <a:t>- </a:t>
            </a:r>
            <a:r>
              <a:rPr lang="en-US" sz="2400" dirty="0">
                <a:solidFill>
                  <a:schemeClr val="tx1"/>
                </a:solidFill>
              </a:rPr>
              <a:t>undermine democratic participation</a:t>
            </a:r>
            <a:r>
              <a:rPr lang="hu-HU" sz="2400" dirty="0">
                <a:solidFill>
                  <a:schemeClr val="tx1"/>
                </a:solidFill>
              </a:rPr>
              <a:t>.</a:t>
            </a:r>
          </a:p>
          <a:p>
            <a:pPr algn="just">
              <a:buFontTx/>
              <a:buChar char="-"/>
            </a:pPr>
            <a:endParaRPr lang="hu-HU" sz="2400" dirty="0">
              <a:solidFill>
                <a:schemeClr val="accent1">
                  <a:lumMod val="75000"/>
                </a:schemeClr>
              </a:solidFill>
            </a:endParaRPr>
          </a:p>
          <a:p>
            <a:pPr algn="just">
              <a:buFontTx/>
              <a:buChar char="-"/>
            </a:pPr>
            <a:endParaRPr lang="hu-HU" sz="2400" dirty="0">
              <a:solidFill>
                <a:schemeClr val="accent1">
                  <a:lumMod val="75000"/>
                </a:schemeClr>
              </a:solidFill>
            </a:endParaRPr>
          </a:p>
          <a:p>
            <a:pPr algn="just">
              <a:buFontTx/>
              <a:buChar char="-"/>
            </a:pPr>
            <a:endParaRPr lang="hu-HU" sz="2400" dirty="0">
              <a:solidFill>
                <a:schemeClr val="accent1">
                  <a:lumMod val="75000"/>
                </a:schemeClr>
              </a:solidFill>
            </a:endParaRPr>
          </a:p>
          <a:p>
            <a:pPr marL="0" indent="0" algn="ctr">
              <a:buNone/>
            </a:pPr>
            <a:r>
              <a:rPr lang="hu-HU" sz="2400" b="1" dirty="0">
                <a:solidFill>
                  <a:srgbClr val="FF0000"/>
                </a:solidFill>
              </a:rPr>
              <a:t>INEQUALITY IS REFLECTED IN VARIOUS FORMS (NOT ONLY INCOME BUT HEALTHCARE, JOB, EDUCATION, ACCESS TO SERVICES ETC.), ADDRESSING IT REQUIRES COMPLEX AND INTEGRATED APPROACH (</a:t>
            </a:r>
            <a:r>
              <a:rPr lang="hu-HU" sz="2400" b="1" dirty="0" err="1">
                <a:solidFill>
                  <a:srgbClr val="FF0000"/>
                </a:solidFill>
              </a:rPr>
              <a:t>global</a:t>
            </a:r>
            <a:r>
              <a:rPr lang="hu-HU" sz="2400" b="1" dirty="0">
                <a:solidFill>
                  <a:srgbClr val="FF0000"/>
                </a:solidFill>
              </a:rPr>
              <a:t>, </a:t>
            </a:r>
            <a:r>
              <a:rPr lang="hu-HU" sz="2400" b="1" dirty="0" err="1">
                <a:solidFill>
                  <a:srgbClr val="FF0000"/>
                </a:solidFill>
              </a:rPr>
              <a:t>national</a:t>
            </a:r>
            <a:r>
              <a:rPr lang="hu-HU" sz="2400" b="1" dirty="0">
                <a:solidFill>
                  <a:srgbClr val="FF0000"/>
                </a:solidFill>
              </a:rPr>
              <a:t> </a:t>
            </a:r>
            <a:r>
              <a:rPr lang="hu-HU" sz="2400" b="1" dirty="0" err="1">
                <a:solidFill>
                  <a:srgbClr val="FF0000"/>
                </a:solidFill>
              </a:rPr>
              <a:t>as</a:t>
            </a:r>
            <a:r>
              <a:rPr lang="hu-HU" sz="2400" b="1" dirty="0">
                <a:solidFill>
                  <a:srgbClr val="FF0000"/>
                </a:solidFill>
              </a:rPr>
              <a:t> </a:t>
            </a:r>
            <a:r>
              <a:rPr lang="hu-HU" sz="2400" b="1" dirty="0" err="1">
                <a:solidFill>
                  <a:srgbClr val="FF0000"/>
                </a:solidFill>
              </a:rPr>
              <a:t>well</a:t>
            </a:r>
            <a:r>
              <a:rPr lang="hu-HU" sz="2400" b="1" dirty="0">
                <a:solidFill>
                  <a:srgbClr val="FF0000"/>
                </a:solidFill>
              </a:rPr>
              <a:t> </a:t>
            </a:r>
            <a:r>
              <a:rPr lang="hu-HU" sz="2400" b="1" dirty="0" err="1">
                <a:solidFill>
                  <a:srgbClr val="FF0000"/>
                </a:solidFill>
              </a:rPr>
              <a:t>as</a:t>
            </a:r>
            <a:r>
              <a:rPr lang="hu-HU" sz="2400" b="1" dirty="0">
                <a:solidFill>
                  <a:srgbClr val="FF0000"/>
                </a:solidFill>
              </a:rPr>
              <a:t> </a:t>
            </a:r>
            <a:r>
              <a:rPr lang="hu-HU" sz="2400" b="1" dirty="0" err="1">
                <a:solidFill>
                  <a:srgbClr val="FF0000"/>
                </a:solidFill>
              </a:rPr>
              <a:t>regional</a:t>
            </a:r>
            <a:r>
              <a:rPr lang="hu-HU" sz="2400" b="1" dirty="0">
                <a:solidFill>
                  <a:srgbClr val="FF0000"/>
                </a:solidFill>
              </a:rPr>
              <a:t> </a:t>
            </a:r>
            <a:r>
              <a:rPr lang="hu-HU" sz="2400" b="1" dirty="0" err="1">
                <a:solidFill>
                  <a:srgbClr val="FF0000"/>
                </a:solidFill>
              </a:rPr>
              <a:t>policies</a:t>
            </a:r>
            <a:r>
              <a:rPr lang="hu-HU" sz="2400" b="1" dirty="0">
                <a:solidFill>
                  <a:srgbClr val="FF0000"/>
                </a:solidFill>
              </a:rPr>
              <a:t> must be in </a:t>
            </a:r>
            <a:r>
              <a:rPr lang="hu-HU" sz="2400" b="1" dirty="0" err="1">
                <a:solidFill>
                  <a:srgbClr val="FF0000"/>
                </a:solidFill>
              </a:rPr>
              <a:t>harmony</a:t>
            </a:r>
            <a:r>
              <a:rPr lang="hu-HU" sz="2400" b="1" dirty="0">
                <a:solidFill>
                  <a:srgbClr val="FF0000"/>
                </a:solidFill>
              </a:rPr>
              <a:t>)</a:t>
            </a:r>
          </a:p>
          <a:p>
            <a:pPr algn="just">
              <a:buFontTx/>
              <a:buChar char="-"/>
            </a:pPr>
            <a:endParaRPr lang="hu-HU" sz="1600" b="1" dirty="0">
              <a:solidFill>
                <a:srgbClr val="FF0000"/>
              </a:solidFill>
            </a:endParaRPr>
          </a:p>
          <a:p>
            <a:pPr algn="just"/>
            <a:endParaRPr lang="hu-HU" sz="1600" b="1" dirty="0">
              <a:solidFill>
                <a:srgbClr val="FF0000"/>
              </a:solidFill>
            </a:endParaRPr>
          </a:p>
        </p:txBody>
      </p:sp>
      <p:sp>
        <p:nvSpPr>
          <p:cNvPr id="2" name="Lefelé nyíl 1"/>
          <p:cNvSpPr/>
          <p:nvPr/>
        </p:nvSpPr>
        <p:spPr>
          <a:xfrm>
            <a:off x="5258201" y="3888607"/>
            <a:ext cx="863467" cy="423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3428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657446" y="106326"/>
            <a:ext cx="10654541" cy="6751674"/>
          </a:xfrm>
          <a:prstGeom prst="rect">
            <a:avLst/>
          </a:prstGeom>
        </p:spPr>
      </p:pic>
    </p:spTree>
    <p:extLst>
      <p:ext uri="{BB962C8B-B14F-4D97-AF65-F5344CB8AC3E}">
        <p14:creationId xmlns:p14="http://schemas.microsoft.com/office/powerpoint/2010/main" val="1297716513"/>
      </p:ext>
    </p:extLst>
  </p:cSld>
  <p:clrMapOvr>
    <a:masterClrMapping/>
  </p:clrMapOvr>
</p:sld>
</file>

<file path=ppt/theme/theme1.xml><?xml version="1.0" encoding="utf-8"?>
<a:theme xmlns:a="http://schemas.openxmlformats.org/drawingml/2006/main" name="Dimenzió">
  <a:themeElements>
    <a:clrScheme name="Dimenzió">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Dimenzió">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menzió">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TM02900688[[fn=Dimenzió]]</Template>
  <TotalTime>2462</TotalTime>
  <Words>5337</Words>
  <Application>Microsoft Office PowerPoint</Application>
  <PresentationFormat>Geniş ekran</PresentationFormat>
  <Paragraphs>279</Paragraphs>
  <Slides>58</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58</vt:i4>
      </vt:variant>
    </vt:vector>
  </HeadingPairs>
  <TitlesOfParts>
    <vt:vector size="65" baseType="lpstr">
      <vt:lpstr>Aptos</vt:lpstr>
      <vt:lpstr>Arial</vt:lpstr>
      <vt:lpstr>Calibri  </vt:lpstr>
      <vt:lpstr>Times New Roman</vt:lpstr>
      <vt:lpstr>Trebuchet MS</vt:lpstr>
      <vt:lpstr>Wingdings 3</vt:lpstr>
      <vt:lpstr>Dimenzió</vt:lpstr>
      <vt:lpstr>Regional and Local Economic Development in a Circular Economy: Addressing Spatial Inequalities and Advancing Sustainable Rural Development </vt:lpstr>
      <vt:lpstr>PowerPoint Sunusu</vt:lpstr>
      <vt:lpstr>PowerPoint Sunusu</vt:lpstr>
      <vt:lpstr>Introduction: spatial inequalities – global issue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Income  inequalities in the European Union</vt:lpstr>
      <vt:lpstr>PowerPoint Sunusu</vt:lpstr>
      <vt:lpstr>PowerPoint Sunusu</vt:lpstr>
      <vt:lpstr>Urban-rural typology of the European Union</vt:lpstr>
      <vt:lpstr>Challenges of rural areas in the mirror of COVID-19</vt:lpstr>
      <vt:lpstr>Shrinking rural population in the EU (not the shrinking of population with low income!)</vt:lpstr>
      <vt:lpstr>Why is it important to help the regions lagging behind to catch up?</vt:lpstr>
      <vt:lpstr>Why focus on rural areas?</vt:lpstr>
      <vt:lpstr>Future of rural areas?</vt:lpstr>
      <vt:lpstr>There is no one-size-fits-all solution...   - Development strategies based on endogenous, local values and conditions are needed - The development paths of regions are open-ended (there is no maximum level of development) - Regions can develop parallel (if one region develops, it does not automatically prevent other regions from development)</vt:lpstr>
      <vt:lpstr>Endogenous development includes</vt:lpstr>
      <vt:lpstr>EU regional/cohesion policy</vt:lpstr>
      <vt:lpstr>Cont.</vt:lpstr>
      <vt:lpstr>PowerPoint Sunusu</vt:lpstr>
      <vt:lpstr>PowerPoint Sunusu</vt:lpstr>
      <vt:lpstr>Local Economic Development (LED)</vt:lpstr>
      <vt:lpstr>LEADER approach</vt:lpstr>
      <vt:lpstr>Community-led Local Development</vt:lpstr>
      <vt:lpstr>CLLD is based on 3 interconnected elements:</vt:lpstr>
      <vt:lpstr>A single methodology regarding CLLD which…</vt:lpstr>
      <vt:lpstr>The aims of CLLD are to…</vt:lpstr>
      <vt:lpstr>The key components of CLLD</vt:lpstr>
      <vt:lpstr>Cont.</vt:lpstr>
      <vt:lpstr>Cont.</vt:lpstr>
      <vt:lpstr>CLLD is not only for rural areas (urban CLLD)</vt:lpstr>
      <vt:lpstr>Focus of social inclusion CLLD</vt:lpstr>
      <vt:lpstr>Local coordinators, local „heroes” needed</vt:lpstr>
      <vt:lpstr>The key is in the principle of subsidiarity</vt:lpstr>
      <vt:lpstr>Why circular economy?</vt:lpstr>
      <vt:lpstr>New approaches</vt:lpstr>
      <vt:lpstr>Circular economy – rural areas</vt:lpstr>
      <vt:lpstr>PowerPoint Sunusu</vt:lpstr>
      <vt:lpstr>Challenges</vt:lpstr>
      <vt:lpstr>Some examples</vt:lpstr>
      <vt:lpstr>Circular Economy Action Plan (2020)</vt:lpstr>
      <vt:lpstr>CIRCLE - promoting circular economy in SMEs in rural areas (Finland, Sweden, Luxemburg)</vt:lpstr>
      <vt:lpstr>Nijsen - Netherlands</vt:lpstr>
      <vt:lpstr>Amsterdam Metropolitan Area</vt:lpstr>
      <vt:lpstr>Circular Economy Villages (CEVs) in Australia</vt:lpstr>
      <vt:lpstr>Circular economy in Africa’s rural areas</vt:lpstr>
      <vt:lpstr>Thank you very much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Dr. Nagy Henrietta</dc:creator>
  <cp:lastModifiedBy>Ceren Türkmen</cp:lastModifiedBy>
  <cp:revision>111</cp:revision>
  <dcterms:created xsi:type="dcterms:W3CDTF">2021-08-15T07:25:15Z</dcterms:created>
  <dcterms:modified xsi:type="dcterms:W3CDTF">2024-10-02T14:31:11Z</dcterms:modified>
</cp:coreProperties>
</file>