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3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4IyMCkBVobEVs9yJ923oxVgkl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B18A6-572D-4BC7-AAC6-3A87DC7CDF6F}" v="2" dt="2024-10-02T13:21:5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en Türkmen" userId="1f0c25d06ac13e03" providerId="LiveId" clId="{A2DB18A6-572D-4BC7-AAC6-3A87DC7CDF6F}"/>
    <pc:docChg chg="delSld delMainMaster">
      <pc:chgData name="Ceren Türkmen" userId="1f0c25d06ac13e03" providerId="LiveId" clId="{A2DB18A6-572D-4BC7-AAC6-3A87DC7CDF6F}" dt="2024-10-02T13:21:54.764" v="0" actId="47"/>
      <pc:docMkLst>
        <pc:docMk/>
      </pc:docMkLst>
      <pc:sldChg chg="del">
        <pc:chgData name="Ceren Türkmen" userId="1f0c25d06ac13e03" providerId="LiveId" clId="{A2DB18A6-572D-4BC7-AAC6-3A87DC7CDF6F}" dt="2024-10-02T13:21:54.764" v="0" actId="47"/>
        <pc:sldMkLst>
          <pc:docMk/>
          <pc:sldMk cId="2644821730" sldId="379"/>
        </pc:sldMkLst>
      </pc:sldChg>
      <pc:sldMasterChg chg="del delSldLayout">
        <pc:chgData name="Ceren Türkmen" userId="1f0c25d06ac13e03" providerId="LiveId" clId="{A2DB18A6-572D-4BC7-AAC6-3A87DC7CDF6F}" dt="2024-10-02T13:21:54.764" v="0" actId="47"/>
        <pc:sldMasterMkLst>
          <pc:docMk/>
          <pc:sldMasterMk cId="1976412680" sldId="2147483660"/>
        </pc:sldMasterMkLst>
        <pc:sldLayoutChg chg="del">
          <pc:chgData name="Ceren Türkmen" userId="1f0c25d06ac13e03" providerId="LiveId" clId="{A2DB18A6-572D-4BC7-AAC6-3A87DC7CDF6F}" dt="2024-10-02T13:21:54.764" v="0" actId="47"/>
          <pc:sldLayoutMkLst>
            <pc:docMk/>
            <pc:sldMasterMk cId="1976412680" sldId="2147483660"/>
            <pc:sldLayoutMk cId="847421025" sldId="2147483661"/>
          </pc:sldLayoutMkLst>
        </pc:sldLayoutChg>
        <pc:sldLayoutChg chg="del">
          <pc:chgData name="Ceren Türkmen" userId="1f0c25d06ac13e03" providerId="LiveId" clId="{A2DB18A6-572D-4BC7-AAC6-3A87DC7CDF6F}" dt="2024-10-02T13:21:54.764" v="0" actId="47"/>
          <pc:sldLayoutMkLst>
            <pc:docMk/>
            <pc:sldMasterMk cId="1976412680" sldId="2147483660"/>
            <pc:sldLayoutMk cId="1537764318" sldId="2147483662"/>
          </pc:sldLayoutMkLst>
        </pc:sldLayoutChg>
        <pc:sldLayoutChg chg="del">
          <pc:chgData name="Ceren Türkmen" userId="1f0c25d06ac13e03" providerId="LiveId" clId="{A2DB18A6-572D-4BC7-AAC6-3A87DC7CDF6F}" dt="2024-10-02T13:21:54.764" v="0" actId="47"/>
          <pc:sldLayoutMkLst>
            <pc:docMk/>
            <pc:sldMasterMk cId="1976412680" sldId="2147483660"/>
            <pc:sldLayoutMk cId="2486194257" sldId="2147483663"/>
          </pc:sldLayoutMkLst>
        </pc:sldLayoutChg>
        <pc:sldLayoutChg chg="del">
          <pc:chgData name="Ceren Türkmen" userId="1f0c25d06ac13e03" providerId="LiveId" clId="{A2DB18A6-572D-4BC7-AAC6-3A87DC7CDF6F}" dt="2024-10-02T13:21:54.764" v="0" actId="47"/>
          <pc:sldLayoutMkLst>
            <pc:docMk/>
            <pc:sldMasterMk cId="1976412680" sldId="2147483660"/>
            <pc:sldLayoutMk cId="705734647" sldId="2147483664"/>
          </pc:sldLayoutMkLst>
        </pc:sldLayoutChg>
        <pc:sldLayoutChg chg="del">
          <pc:chgData name="Ceren Türkmen" userId="1f0c25d06ac13e03" providerId="LiveId" clId="{A2DB18A6-572D-4BC7-AAC6-3A87DC7CDF6F}" dt="2024-10-02T13:21:54.764" v="0" actId="47"/>
          <pc:sldLayoutMkLst>
            <pc:docMk/>
            <pc:sldMasterMk cId="1976412680" sldId="2147483660"/>
            <pc:sldLayoutMk cId="3572186102" sldId="2147483665"/>
          </pc:sldLayoutMkLst>
        </pc:sldLayoutChg>
        <pc:sldLayoutChg chg="del">
          <pc:chgData name="Ceren Türkmen" userId="1f0c25d06ac13e03" providerId="LiveId" clId="{A2DB18A6-572D-4BC7-AAC6-3A87DC7CDF6F}" dt="2024-10-02T13:21:54.764" v="0" actId="47"/>
          <pc:sldLayoutMkLst>
            <pc:docMk/>
            <pc:sldMasterMk cId="1976412680" sldId="2147483660"/>
            <pc:sldLayoutMk cId="3323330446" sldId="2147483666"/>
          </pc:sldLayoutMkLst>
        </pc:sldLayoutChg>
        <pc:sldLayoutChg chg="del">
          <pc:chgData name="Ceren Türkmen" userId="1f0c25d06ac13e03" providerId="LiveId" clId="{A2DB18A6-572D-4BC7-AAC6-3A87DC7CDF6F}" dt="2024-10-02T13:21:54.764" v="0" actId="47"/>
          <pc:sldLayoutMkLst>
            <pc:docMk/>
            <pc:sldMasterMk cId="1976412680" sldId="2147483660"/>
            <pc:sldLayoutMk cId="2049899576" sldId="2147483667"/>
          </pc:sldLayoutMkLst>
        </pc:sldLayoutChg>
        <pc:sldLayoutChg chg="del">
          <pc:chgData name="Ceren Türkmen" userId="1f0c25d06ac13e03" providerId="LiveId" clId="{A2DB18A6-572D-4BC7-AAC6-3A87DC7CDF6F}" dt="2024-10-02T13:21:54.764" v="0" actId="47"/>
          <pc:sldLayoutMkLst>
            <pc:docMk/>
            <pc:sldMasterMk cId="1976412680" sldId="2147483660"/>
            <pc:sldLayoutMk cId="2721248669" sldId="2147483668"/>
          </pc:sldLayoutMkLst>
        </pc:sldLayoutChg>
        <pc:sldLayoutChg chg="del">
          <pc:chgData name="Ceren Türkmen" userId="1f0c25d06ac13e03" providerId="LiveId" clId="{A2DB18A6-572D-4BC7-AAC6-3A87DC7CDF6F}" dt="2024-10-02T13:21:54.764" v="0" actId="47"/>
          <pc:sldLayoutMkLst>
            <pc:docMk/>
            <pc:sldMasterMk cId="1976412680" sldId="2147483660"/>
            <pc:sldLayoutMk cId="1403471390" sldId="2147483669"/>
          </pc:sldLayoutMkLst>
        </pc:sldLayoutChg>
        <pc:sldLayoutChg chg="del">
          <pc:chgData name="Ceren Türkmen" userId="1f0c25d06ac13e03" providerId="LiveId" clId="{A2DB18A6-572D-4BC7-AAC6-3A87DC7CDF6F}" dt="2024-10-02T13:21:54.764" v="0" actId="47"/>
          <pc:sldLayoutMkLst>
            <pc:docMk/>
            <pc:sldMasterMk cId="1976412680" sldId="2147483660"/>
            <pc:sldLayoutMk cId="4201986806" sldId="2147483670"/>
          </pc:sldLayoutMkLst>
        </pc:sldLayoutChg>
        <pc:sldLayoutChg chg="del">
          <pc:chgData name="Ceren Türkmen" userId="1f0c25d06ac13e03" providerId="LiveId" clId="{A2DB18A6-572D-4BC7-AAC6-3A87DC7CDF6F}" dt="2024-10-02T13:21:54.764" v="0" actId="47"/>
          <pc:sldLayoutMkLst>
            <pc:docMk/>
            <pc:sldMasterMk cId="1976412680" sldId="2147483660"/>
            <pc:sldLayoutMk cId="2827851005" sldId="2147483671"/>
          </pc:sldLayoutMkLst>
        </pc:sldLayoutChg>
        <pc:sldLayoutChg chg="del">
          <pc:chgData name="Ceren Türkmen" userId="1f0c25d06ac13e03" providerId="LiveId" clId="{A2DB18A6-572D-4BC7-AAC6-3A87DC7CDF6F}" dt="2024-10-02T13:21:54.764" v="0" actId="47"/>
          <pc:sldLayoutMkLst>
            <pc:docMk/>
            <pc:sldMasterMk cId="1976412680" sldId="2147483660"/>
            <pc:sldLayoutMk cId="1199233672" sldId="2147483672"/>
          </pc:sldLayoutMkLst>
        </pc:sldLayoutChg>
        <pc:sldLayoutChg chg="del">
          <pc:chgData name="Ceren Türkmen" userId="1f0c25d06ac13e03" providerId="LiveId" clId="{A2DB18A6-572D-4BC7-AAC6-3A87DC7CDF6F}" dt="2024-10-02T13:21:54.764" v="0" actId="47"/>
          <pc:sldLayoutMkLst>
            <pc:docMk/>
            <pc:sldMasterMk cId="1976412680" sldId="2147483660"/>
            <pc:sldLayoutMk cId="2258763218" sldId="2147483673"/>
          </pc:sldLayoutMkLst>
        </pc:sldLayoutChg>
        <pc:sldLayoutChg chg="del">
          <pc:chgData name="Ceren Türkmen" userId="1f0c25d06ac13e03" providerId="LiveId" clId="{A2DB18A6-572D-4BC7-AAC6-3A87DC7CDF6F}" dt="2024-10-02T13:21:54.764" v="0" actId="47"/>
          <pc:sldLayoutMkLst>
            <pc:docMk/>
            <pc:sldMasterMk cId="1976412680" sldId="2147483660"/>
            <pc:sldLayoutMk cId="1883342903"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43ae4f0c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43ae4f0c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e43ae4f0c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43ae4f0cd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43ae4f0cd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e43ae4f0cd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443eb48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e443eb48d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e443eb48d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443eb48d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e443eb48d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e443eb48d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443eb48d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e443eb48d2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e443eb48d2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443eb48d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443eb48d2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e443eb48d2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443eb48d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443eb48d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e443eb48d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443eb48d2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e443eb48d2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e443eb48d2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e43ae4f0cd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e43ae4f0cd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e43ae4f0cd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77542409-6A04-4DC6-AC3A-D3758287A8F2}" type="slidenum">
              <a:rPr lang="tr-TR" noProof="0" smtClean="0"/>
              <a:t>2</a:t>
            </a:fld>
            <a:endParaRPr lang="tr-TR" noProof="0" dirty="0"/>
          </a:p>
        </p:txBody>
      </p:sp>
    </p:spTree>
    <p:extLst>
      <p:ext uri="{BB962C8B-B14F-4D97-AF65-F5344CB8AC3E}">
        <p14:creationId xmlns:p14="http://schemas.microsoft.com/office/powerpoint/2010/main" val="226470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e43ae4f0c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e43ae4f0cd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2e43ae4f0cd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43ae4f0c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e43ae4f0c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e43ae4f0c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43ae4f0c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43ae4f0c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e43ae4f0c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43ae4f0c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e43ae4f0cd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e43ae4f0cd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43ae4f0cd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43ae4f0cd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2e43ae4f0cd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3DA6"/>
        </a:solidFill>
        <a:effectLst/>
      </p:bgPr>
    </p:bg>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2238476"/>
            <a:ext cx="9144000"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986313"/>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7"/>
          <p:cNvPicPr preferRelativeResize="0"/>
          <p:nvPr/>
        </p:nvPicPr>
        <p:blipFill rotWithShape="1">
          <a:blip r:embed="rId2">
            <a:alphaModFix/>
          </a:blip>
          <a:srcRect/>
          <a:stretch/>
        </p:blipFill>
        <p:spPr>
          <a:xfrm>
            <a:off x="4974047" y="186032"/>
            <a:ext cx="2243906" cy="22439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9CD8D479-8942-46E8-A226-A4E01F7A105C}" type="slidenum">
              <a:rPr lang="tr-TR" noProof="0" smtClean="0"/>
              <a:t>‹#›</a:t>
            </a:fld>
            <a:endParaRPr lang="tr-TR" noProof="0" dirty="0"/>
          </a:p>
        </p:txBody>
      </p:sp>
      <p:sp>
        <p:nvSpPr>
          <p:cNvPr id="2" name="Tarih Yer Tutucusu 1"/>
          <p:cNvSpPr>
            <a:spLocks noGrp="1"/>
          </p:cNvSpPr>
          <p:nvPr>
            <p:ph type="dt" sz="half" idx="10"/>
          </p:nvPr>
        </p:nvSpPr>
        <p:spPr/>
        <p:txBody>
          <a:bodyPr rtlCol="0"/>
          <a:lstStyle/>
          <a:p>
            <a:pPr rtl="0"/>
            <a:fld id="{600B7AEE-CDB3-4285-8ACD-C05196F49D08}" type="datetime1">
              <a:rPr lang="tr-TR" noProof="0" smtClean="0"/>
              <a:t>2.10.2024</a:t>
            </a:fld>
            <a:endParaRPr lang="tr-TR" noProof="0" dirty="0"/>
          </a:p>
        </p:txBody>
      </p:sp>
      <p:sp>
        <p:nvSpPr>
          <p:cNvPr id="3" name="Alt Bilgi Yer Tutucusu 2"/>
          <p:cNvSpPr>
            <a:spLocks noGrp="1"/>
          </p:cNvSpPr>
          <p:nvPr>
            <p:ph type="ftr" sz="quarter" idx="11"/>
          </p:nvPr>
        </p:nvSpPr>
        <p:spPr/>
        <p:txBody>
          <a:bodyPr rtlCol="0"/>
          <a:lstStyle>
            <a:lvl1pPr>
              <a:defRPr/>
            </a:lvl1pPr>
          </a:lstStyle>
          <a:p>
            <a:pPr rtl="0"/>
            <a:r>
              <a:rPr lang="tr-TR" noProof="0" dirty="0"/>
              <a:t>Alt bilgi ekleme</a:t>
            </a:r>
          </a:p>
        </p:txBody>
      </p:sp>
    </p:spTree>
    <p:extLst>
      <p:ext uri="{BB962C8B-B14F-4D97-AF65-F5344CB8AC3E}">
        <p14:creationId xmlns:p14="http://schemas.microsoft.com/office/powerpoint/2010/main" val="144316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3DA6"/>
        </a:solidFill>
        <a:effectLst/>
      </p:bgPr>
    </p:bg>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8"/>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A9DB"/>
              </a:buClr>
              <a:buSzPts val="2400"/>
              <a:buNone/>
              <a:defRPr sz="2400">
                <a:solidFill>
                  <a:srgbClr val="8DA9DB"/>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2" name="Google Shape;22;p8"/>
          <p:cNvPicPr preferRelativeResize="0"/>
          <p:nvPr/>
        </p:nvPicPr>
        <p:blipFill rotWithShape="1">
          <a:blip r:embed="rId2">
            <a:alphaModFix/>
          </a:blip>
          <a:srcRect/>
          <a:stretch/>
        </p:blipFill>
        <p:spPr>
          <a:xfrm>
            <a:off x="9266953" y="242790"/>
            <a:ext cx="2475549" cy="24755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9"/>
          <p:cNvSpPr/>
          <p:nvPr/>
        </p:nvSpPr>
        <p:spPr>
          <a:xfrm>
            <a:off x="0" y="0"/>
            <a:ext cx="12192000" cy="1021644"/>
          </a:xfrm>
          <a:prstGeom prst="rect">
            <a:avLst/>
          </a:prstGeom>
          <a:solidFill>
            <a:srgbClr val="003DA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9"/>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9"/>
          <p:cNvSpPr/>
          <p:nvPr/>
        </p:nvSpPr>
        <p:spPr>
          <a:xfrm>
            <a:off x="0" y="6449902"/>
            <a:ext cx="12192000" cy="420227"/>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9"/>
          <p:cNvSpPr txBox="1"/>
          <p:nvPr/>
        </p:nvSpPr>
        <p:spPr>
          <a:xfrm>
            <a:off x="481214" y="6559986"/>
            <a:ext cx="3010761"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
              <a:buFont typeface="Calibri"/>
              <a:buNone/>
            </a:pPr>
            <a:r>
              <a:rPr lang="tr-TR" sz="700" b="0" i="0" u="none" strike="noStrike" cap="none">
                <a:solidFill>
                  <a:schemeClr val="lt1"/>
                </a:solidFill>
                <a:latin typeface="Calibri"/>
                <a:ea typeface="Calibri"/>
                <a:cs typeface="Calibri"/>
                <a:sym typeface="Calibri"/>
              </a:rPr>
              <a:t>© Copyright 2023 Sakarya University of Applied Sciences. All rights reserved.</a:t>
            </a:r>
            <a:endParaRPr sz="700" b="0" i="0" u="none" strike="noStrike" cap="none">
              <a:solidFill>
                <a:schemeClr val="lt1"/>
              </a:solidFill>
              <a:latin typeface="Calibri"/>
              <a:ea typeface="Calibri"/>
              <a:cs typeface="Calibri"/>
              <a:sym typeface="Calibri"/>
            </a:endParaRPr>
          </a:p>
        </p:txBody>
      </p:sp>
      <p:pic>
        <p:nvPicPr>
          <p:cNvPr id="28" name="Google Shape;28;p9"/>
          <p:cNvPicPr preferRelativeResize="0"/>
          <p:nvPr/>
        </p:nvPicPr>
        <p:blipFill rotWithShape="1">
          <a:blip r:embed="rId2">
            <a:alphaModFix/>
          </a:blip>
          <a:srcRect/>
          <a:stretch/>
        </p:blipFill>
        <p:spPr>
          <a:xfrm>
            <a:off x="11126903" y="11259"/>
            <a:ext cx="1065097" cy="10650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0"/>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2"/>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3"/>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3"/>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4"/>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a:spLocks noGrp="1"/>
          </p:cNvSpPr>
          <p:nvPr>
            <p:ph type="pic" idx="2"/>
          </p:nvPr>
        </p:nvSpPr>
        <p:spPr>
          <a:xfrm>
            <a:off x="5183188" y="987433"/>
            <a:ext cx="6172200" cy="4873625"/>
          </a:xfrm>
          <a:prstGeom prst="rect">
            <a:avLst/>
          </a:prstGeom>
          <a:noFill/>
          <a:ln>
            <a:noFill/>
          </a:ln>
        </p:spPr>
      </p:sp>
      <p:sp>
        <p:nvSpPr>
          <p:cNvPr id="65" name="Google Shape;65;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5"/>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524000" y="2601113"/>
            <a:ext cx="9144000" cy="1655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5400"/>
              <a:buFont typeface="Calibri"/>
              <a:buNone/>
            </a:pPr>
            <a:r>
              <a:rPr lang="tr-TR" sz="3600" b="1"/>
              <a:t>Endüstri 4.0’ın Döngüsel Ekonomiye Entegrasyonu:</a:t>
            </a:r>
            <a:endParaRPr sz="3500" b="1"/>
          </a:p>
          <a:p>
            <a:pPr marL="0" lvl="0" indent="0" algn="ctr" rtl="0">
              <a:lnSpc>
                <a:spcPct val="90000"/>
              </a:lnSpc>
              <a:spcBef>
                <a:spcPts val="0"/>
              </a:spcBef>
              <a:spcAft>
                <a:spcPts val="0"/>
              </a:spcAft>
              <a:buClr>
                <a:schemeClr val="lt1"/>
              </a:buClr>
              <a:buSzPts val="5400"/>
              <a:buFont typeface="Calibri"/>
              <a:buNone/>
            </a:pPr>
            <a:r>
              <a:rPr lang="tr-TR" sz="3600" b="1"/>
              <a:t>Yenilikçi Üretim Modelleri ve Süreçler</a:t>
            </a:r>
            <a:endParaRPr sz="3600" b="1"/>
          </a:p>
        </p:txBody>
      </p:sp>
      <p:sp>
        <p:nvSpPr>
          <p:cNvPr id="86" name="Google Shape;86;p1"/>
          <p:cNvSpPr txBox="1">
            <a:spLocks noGrp="1"/>
          </p:cNvSpPr>
          <p:nvPr>
            <p:ph type="subTitle" idx="1"/>
          </p:nvPr>
        </p:nvSpPr>
        <p:spPr>
          <a:xfrm>
            <a:off x="1524000" y="42568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p>
          <a:p>
            <a:pPr marL="0" lvl="0" indent="0" algn="ctr" rtl="0">
              <a:lnSpc>
                <a:spcPct val="90000"/>
              </a:lnSpc>
              <a:spcBef>
                <a:spcPts val="0"/>
              </a:spcBef>
              <a:spcAft>
                <a:spcPts val="0"/>
              </a:spcAft>
              <a:buClr>
                <a:schemeClr val="lt1"/>
              </a:buClr>
              <a:buSzPts val="2400"/>
              <a:buNone/>
            </a:pPr>
            <a:endParaRPr/>
          </a:p>
          <a:p>
            <a:pPr marL="0" lvl="0" indent="0" algn="ctr" rtl="0">
              <a:lnSpc>
                <a:spcPct val="90000"/>
              </a:lnSpc>
              <a:spcBef>
                <a:spcPts val="0"/>
              </a:spcBef>
              <a:spcAft>
                <a:spcPts val="0"/>
              </a:spcAft>
              <a:buClr>
                <a:schemeClr val="lt1"/>
              </a:buClr>
              <a:buSzPts val="2400"/>
              <a:buNone/>
            </a:pPr>
            <a:r>
              <a:rPr lang="tr-TR"/>
              <a:t>Buse BEKTAŞ</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e43ae4f0cd_0_6"/>
          <p:cNvSpPr txBox="1">
            <a:spLocks noGrp="1"/>
          </p:cNvSpPr>
          <p:nvPr>
            <p:ph type="title"/>
          </p:nvPr>
        </p:nvSpPr>
        <p:spPr>
          <a:xfrm>
            <a:off x="831851" y="1709746"/>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tr-TR"/>
              <a:t>Döngüsel Ekonomi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e43ae4f0cd_0_74"/>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DÖNGÜSEL EKONOMİ NEDİR</a:t>
            </a:r>
            <a:endParaRPr/>
          </a:p>
        </p:txBody>
      </p:sp>
      <p:sp>
        <p:nvSpPr>
          <p:cNvPr id="148" name="Google Shape;148;g2e43ae4f0cd_0_74"/>
          <p:cNvSpPr txBox="1"/>
          <p:nvPr/>
        </p:nvSpPr>
        <p:spPr>
          <a:xfrm>
            <a:off x="785850" y="1673175"/>
            <a:ext cx="5253600" cy="40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2800">
                <a:solidFill>
                  <a:schemeClr val="dk1"/>
                </a:solidFill>
                <a:latin typeface="Calibri"/>
                <a:ea typeface="Calibri"/>
                <a:cs typeface="Calibri"/>
                <a:sym typeface="Calibri"/>
              </a:rPr>
              <a:t>Avrupa Birliği’nin tanımıyla döngüsel ekonomi; malzeme ve kaynakların ekonomide en yüksek fayda alınacak şekilde uzun süre tutulduğu ve atık miktarını olabildiğince azaltmayı amaçlayan bir ekonomik yaklaşımdır (Commission, 2015; akt: Önder, 2018).</a:t>
            </a:r>
            <a:endParaRPr sz="2800">
              <a:solidFill>
                <a:schemeClr val="dk1"/>
              </a:solidFill>
              <a:latin typeface="Calibri"/>
              <a:ea typeface="Calibri"/>
              <a:cs typeface="Calibri"/>
              <a:sym typeface="Calibri"/>
            </a:endParaRPr>
          </a:p>
        </p:txBody>
      </p:sp>
      <p:pic>
        <p:nvPicPr>
          <p:cNvPr id="149" name="Google Shape;149;g2e43ae4f0cd_0_74"/>
          <p:cNvPicPr preferRelativeResize="0"/>
          <p:nvPr/>
        </p:nvPicPr>
        <p:blipFill>
          <a:blip r:embed="rId3">
            <a:alphaModFix/>
          </a:blip>
          <a:stretch>
            <a:fillRect/>
          </a:stretch>
        </p:blipFill>
        <p:spPr>
          <a:xfrm>
            <a:off x="6039439" y="1673175"/>
            <a:ext cx="5707786" cy="4030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e443eb48d2_0_0"/>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DÖNGÜSEL EKONOMİ VE DOĞRUSAL EKONOMİNİN FARKI</a:t>
            </a:r>
            <a:endParaRPr/>
          </a:p>
        </p:txBody>
      </p:sp>
      <p:sp>
        <p:nvSpPr>
          <p:cNvPr id="156" name="Google Shape;156;g2e443eb48d2_0_0"/>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Doğrusal ekonomi, ürünü üretip tüketip atığı çöpe atmaktan ibaret bir süreçten oluşmaktadır. </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Üründen edinilen faydanın en üst seviyeye çıkarılması bir yana atığı geri dönüştürmek de göz ardı edilmektedir.</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57" name="Google Shape;157;g2e443eb48d2_0_0"/>
          <p:cNvPicPr preferRelativeResize="0"/>
          <p:nvPr/>
        </p:nvPicPr>
        <p:blipFill>
          <a:blip r:embed="rId3">
            <a:alphaModFix/>
          </a:blip>
          <a:stretch>
            <a:fillRect/>
          </a:stretch>
        </p:blipFill>
        <p:spPr>
          <a:xfrm>
            <a:off x="3114675" y="3541263"/>
            <a:ext cx="5962650" cy="1933575"/>
          </a:xfrm>
          <a:prstGeom prst="rect">
            <a:avLst/>
          </a:prstGeom>
          <a:noFill/>
          <a:ln>
            <a:noFill/>
          </a:ln>
        </p:spPr>
      </p:pic>
      <p:sp>
        <p:nvSpPr>
          <p:cNvPr id="158" name="Google Shape;158;g2e443eb48d2_0_0"/>
          <p:cNvSpPr txBox="1"/>
          <p:nvPr/>
        </p:nvSpPr>
        <p:spPr>
          <a:xfrm>
            <a:off x="3341100" y="5703975"/>
            <a:ext cx="5509800" cy="4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2000">
                <a:solidFill>
                  <a:schemeClr val="dk1"/>
                </a:solidFill>
                <a:latin typeface="Calibri"/>
                <a:ea typeface="Calibri"/>
                <a:cs typeface="Calibri"/>
                <a:sym typeface="Calibri"/>
              </a:rPr>
              <a:t>Şekil 3: Doğrusal Ekonomide Süreç (Teksmer, 2022)</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e443eb48d2_0_12"/>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DÖNGÜSEL EKONOMİ VE DOĞRUSAL EKONOMİNİN FARKI</a:t>
            </a:r>
            <a:endParaRPr/>
          </a:p>
        </p:txBody>
      </p:sp>
      <p:sp>
        <p:nvSpPr>
          <p:cNvPr id="165" name="Google Shape;165;g2e443eb48d2_0_12"/>
          <p:cNvSpPr txBox="1"/>
          <p:nvPr/>
        </p:nvSpPr>
        <p:spPr>
          <a:xfrm>
            <a:off x="785850" y="1673175"/>
            <a:ext cx="5205000" cy="4030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Döngüsel ekonomide ise hem ürünün üretilme sürecinde hem de tüketilmesinden sonra ham madde ve kaynaklarını üretim süreçlerine tekrar dahil ederek maksimum faydaya ulaşma amacı vardır.</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66" name="Google Shape;166;g2e443eb48d2_0_12"/>
          <p:cNvSpPr txBox="1"/>
          <p:nvPr/>
        </p:nvSpPr>
        <p:spPr>
          <a:xfrm>
            <a:off x="3341100" y="5703975"/>
            <a:ext cx="5509800" cy="4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2000">
                <a:solidFill>
                  <a:schemeClr val="dk1"/>
                </a:solidFill>
                <a:latin typeface="Calibri"/>
                <a:ea typeface="Calibri"/>
                <a:cs typeface="Calibri"/>
                <a:sym typeface="Calibri"/>
              </a:rPr>
              <a:t>Şekil 4: Döngüsel Ekonomide Süreç (Teksmer, 2022)</a:t>
            </a:r>
            <a:endParaRPr sz="2000">
              <a:solidFill>
                <a:schemeClr val="dk1"/>
              </a:solidFill>
              <a:latin typeface="Calibri"/>
              <a:ea typeface="Calibri"/>
              <a:cs typeface="Calibri"/>
              <a:sym typeface="Calibri"/>
            </a:endParaRPr>
          </a:p>
        </p:txBody>
      </p:sp>
      <p:pic>
        <p:nvPicPr>
          <p:cNvPr id="167" name="Google Shape;167;g2e443eb48d2_0_12"/>
          <p:cNvPicPr preferRelativeResize="0"/>
          <p:nvPr/>
        </p:nvPicPr>
        <p:blipFill>
          <a:blip r:embed="rId3">
            <a:alphaModFix/>
          </a:blip>
          <a:stretch>
            <a:fillRect/>
          </a:stretch>
        </p:blipFill>
        <p:spPr>
          <a:xfrm>
            <a:off x="6281203" y="1511062"/>
            <a:ext cx="5348847" cy="38358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e443eb48d2_0_21"/>
          <p:cNvSpPr txBox="1">
            <a:spLocks noGrp="1"/>
          </p:cNvSpPr>
          <p:nvPr>
            <p:ph type="title"/>
          </p:nvPr>
        </p:nvSpPr>
        <p:spPr>
          <a:xfrm>
            <a:off x="831851" y="1709746"/>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tr-TR" sz="5000"/>
              <a:t>Endüstri 4.0’ın Döngüsel Ekonomiye Entegrasyonu</a:t>
            </a:r>
            <a:endParaRPr sz="5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e443eb48d2_0_26"/>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4.0’IN DÖNGÜSEL EKONOMİYE ENTEGRASYONU</a:t>
            </a:r>
            <a:endParaRPr/>
          </a:p>
        </p:txBody>
      </p:sp>
      <p:sp>
        <p:nvSpPr>
          <p:cNvPr id="180" name="Google Shape;180;g2e443eb48d2_0_26"/>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Endüstri 4.0’ın nesnelerin interneti, büyük veri, yapay zeka ve otonom sistemler gibi bileşenleri, döngüsel ekonomi anlayışına uygun gelişmelere önemli katkılar sağlamaktadır.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Üretim sürecinde ve sonrasında atık yönetiminin takibinin dijitalleşmesi, sensörler yardımıyla ihtiyaç duyulan düzeyde kaynağın kullanılması gibi yöntemler kullanılabilmektedir.</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e443eb48d2_0_34"/>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4.0’IN DÖNGÜSEL EKONOMİYE ENTEGRASYONU</a:t>
            </a:r>
            <a:endParaRPr/>
          </a:p>
        </p:txBody>
      </p:sp>
      <p:sp>
        <p:nvSpPr>
          <p:cNvPr id="187" name="Google Shape;187;g2e443eb48d2_0_34"/>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Firmaların akıllı fabrika geçişlerinde danışmanlık hizmeti sağlayan Atos, tarım ormancılık alanında faaliyet gösteren John Deere firmasıyla gerçekleştirdikleri proje bu entegrasyonun faydalarını göz önüne sermektedir (Topal, 2016).</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Tarım makinelerine yerleştirilen telematik sistemler ve hava durumu gibi dış kaynaklardan alınan bilgileri birleştirerek çiftçilerin etkin kararlar vermesini sağlayan bir portal projesi hayata geçirilmiştir.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Bu sayede kaynaklar, ihtiyaç duyulan anlarda ihtiyaç duyulan miktar kadar etkin ve verimli kullanılmaktadır.</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e443eb48d2_0_42"/>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4.0’IN DÖNGÜSEL EKONOMİYE ENTEGRASYONU</a:t>
            </a:r>
            <a:endParaRPr/>
          </a:p>
        </p:txBody>
      </p:sp>
      <p:sp>
        <p:nvSpPr>
          <p:cNvPr id="194" name="Google Shape;194;g2e443eb48d2_0_42"/>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Üretim, lojistik, geri dönüşüm, ileri dönüşüm süreçlerinde Endüstri 4.0’ın dijital ve pragmatik bileşenleri; etkin, verimli ve maksimum faydayı gözeten döngüsel ekonomi anlayışına uyum sağlamaktadır.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Kaynaklardan sağlanan maksimum fayda, enerjinin ve zamanın verimli kullanılması, dönüşüm süreçleriyle yeni iş kollarının ortaya çıkışı ve yeni pazar fırsatları yaratılmasıyla bu entegrasyon, hem ekolojik hem de ekonomik dünyaya katkı sağlamaktadır.</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e43ae4f0cd_0_58"/>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KAYNAKÇA</a:t>
            </a:r>
            <a:endParaRPr/>
          </a:p>
        </p:txBody>
      </p:sp>
      <p:sp>
        <p:nvSpPr>
          <p:cNvPr id="201" name="Google Shape;201;g2e43ae4f0cd_0_58"/>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TR" sz="1100">
                <a:solidFill>
                  <a:srgbClr val="212529"/>
                </a:solidFill>
                <a:highlight>
                  <a:schemeClr val="lt1"/>
                </a:highlight>
              </a:rPr>
              <a:t>ACATECH, (2013), Acatech: Recommendations for Implementing the Strategic Initiative Industrie 4.0, Final Report of the Industry 4.0 Working Group.</a:t>
            </a:r>
            <a:endParaRPr sz="1100">
              <a:solidFill>
                <a:srgbClr val="212529"/>
              </a:solidFill>
              <a:highlight>
                <a:schemeClr val="lt1"/>
              </a:highlight>
            </a:endParaRPr>
          </a:p>
          <a:p>
            <a:pPr marL="0" lvl="0" indent="0" algn="l" rtl="0">
              <a:spcBef>
                <a:spcPts val="0"/>
              </a:spcBef>
              <a:spcAft>
                <a:spcPts val="0"/>
              </a:spcAft>
              <a:buClr>
                <a:schemeClr val="dk1"/>
              </a:buClr>
              <a:buSzPts val="1100"/>
              <a:buFont typeface="Arial"/>
              <a:buNone/>
            </a:pPr>
            <a:endParaRPr sz="1100">
              <a:solidFill>
                <a:srgbClr val="212529"/>
              </a:solidFill>
              <a:highlight>
                <a:schemeClr val="lt1"/>
              </a:highlight>
            </a:endParaRPr>
          </a:p>
          <a:p>
            <a:pPr marL="0" lvl="0" indent="0" algn="l" rtl="0">
              <a:spcBef>
                <a:spcPts val="0"/>
              </a:spcBef>
              <a:spcAft>
                <a:spcPts val="0"/>
              </a:spcAft>
              <a:buClr>
                <a:schemeClr val="dk1"/>
              </a:buClr>
              <a:buSzPts val="1100"/>
              <a:buFont typeface="Arial"/>
              <a:buNone/>
            </a:pPr>
            <a:r>
              <a:rPr lang="tr-TR" sz="1100">
                <a:solidFill>
                  <a:srgbClr val="212529"/>
                </a:solidFill>
                <a:highlight>
                  <a:schemeClr val="lt1"/>
                </a:highlight>
              </a:rPr>
              <a:t>Bağcı, E. (2018). Endüstri 4.0: Yeni Üretim Tarzıı Anlamak. Gümüşhane Üniversitesi Sosyal Bilimler Dergisi, 9(24), 122-146.</a:t>
            </a:r>
            <a:endParaRPr sz="1100">
              <a:solidFill>
                <a:srgbClr val="212529"/>
              </a:solidFill>
              <a:highlight>
                <a:schemeClr val="lt1"/>
              </a:highlight>
            </a:endParaRPr>
          </a:p>
          <a:p>
            <a:pPr marL="0" lvl="0" indent="0" algn="l" rtl="0">
              <a:spcBef>
                <a:spcPts val="0"/>
              </a:spcBef>
              <a:spcAft>
                <a:spcPts val="0"/>
              </a:spcAft>
              <a:buClr>
                <a:schemeClr val="dk1"/>
              </a:buClr>
              <a:buSzPts val="1100"/>
              <a:buFont typeface="Arial"/>
              <a:buNone/>
            </a:pP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tr-TR" sz="1100">
                <a:solidFill>
                  <a:schemeClr val="dk1"/>
                </a:solidFill>
                <a:highlight>
                  <a:schemeClr val="lt1"/>
                </a:highlight>
              </a:rPr>
              <a:t>Comission, European. (2015). Communication from the Commission to the European Parliament, the Council, the European Economic and Social Committee and the Committee of the Regions—closing the loop—an EU action plan for the Circular Economy.</a:t>
            </a: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tr-TR" sz="1100">
                <a:solidFill>
                  <a:schemeClr val="dk1"/>
                </a:solidFill>
              </a:rPr>
              <a:t>Önder, H. (2018). SÜRDÜRÜLEBİLİR KALKINMA ANLAYIŞINDA YENİ BİR KAVRAM: DÖNGÜSEL EKONOMİ. Dumlupınar Üniversitesi Sosyal Bilimler Dergisi(57), 196-204.</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tr-TR" sz="1100">
                <a:solidFill>
                  <a:srgbClr val="212529"/>
                </a:solidFill>
                <a:highlight>
                  <a:schemeClr val="lt1"/>
                </a:highlight>
              </a:rPr>
              <a:t>Seyrek, A. G. (2015). Endüstri 4.0 uygulama için yol haritası http://www.endustri40.com/endustri-4-0-uygulama-icin-yol-haritasi/ adresinden 08.06.2024 tarihinde erişilmiştir.</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tr-TR" sz="1100">
                <a:solidFill>
                  <a:schemeClr val="dk1"/>
                </a:solidFill>
                <a:highlight>
                  <a:schemeClr val="lt1"/>
                </a:highlight>
              </a:rPr>
              <a:t>Sinan A (2016)., “Üretim için yeni bir izlek: sanayi 4.0”, Journal of Life Economics, no. 8, pp. 19-30</a:t>
            </a: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tr-TR" sz="1100">
                <a:solidFill>
                  <a:schemeClr val="dk1"/>
                </a:solidFill>
                <a:highlight>
                  <a:schemeClr val="lt1"/>
                </a:highlight>
              </a:rPr>
              <a:t>Tazegül, E. (2021) Endüstri 4.0 Olgunluk Modelleri’nin İncelenmesi Üzerine Bir Çalışma</a:t>
            </a:r>
            <a:endParaRPr sz="11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tr-TR" sz="1100">
                <a:solidFill>
                  <a:schemeClr val="dk1"/>
                </a:solidFill>
                <a:highlight>
                  <a:schemeClr val="lt1"/>
                </a:highlight>
              </a:rPr>
              <a:t>https://akillifabrikalar.com.tr/2348-2/ 08.06.2024</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tr-TR" sz="1100">
                <a:solidFill>
                  <a:schemeClr val="dk1"/>
                </a:solidFill>
              </a:rPr>
              <a:t>Teksmer, (2022) Teksmer Eğitim Danışmanlık Araştırma ve Laboratuvar Hizmetleri A.Ş. TEKSTİLDE DÖNGÜSEL EKONOMİYE GEÇİŞ NEREDEN BAŞLANMALI? https://upload.eib.org.tr/ZZFAF3F52D/F9BC168BFC714DF9BC168BFC714DF9BC168BFC714DF9BC168B.pdf 08.06.2024</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tr-TR" sz="1100">
                <a:solidFill>
                  <a:schemeClr val="dk1"/>
                </a:solidFill>
              </a:rPr>
              <a:t>Topal, Ş. (2016). Atos’tan Yenilikçi Endüstri 4.0 Uygulamaları https://www.endustri40.com/endustri-4-0-uygulamada-atostan-yenilikci-endustri-4-0-uygulama-ornekleri/ 08.06.2024</a:t>
            </a:r>
            <a:endParaRPr sz="1100">
              <a:solidFill>
                <a:schemeClr val="dk1"/>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Shape 205"/>
        <p:cNvGrpSpPr/>
        <p:nvPr/>
      </p:nvGrpSpPr>
      <p:grpSpPr>
        <a:xfrm>
          <a:off x="0" y="0"/>
          <a:ext cx="0" cy="0"/>
          <a:chOff x="0" y="0"/>
          <a:chExt cx="0" cy="0"/>
        </a:xfrm>
      </p:grpSpPr>
      <p:sp>
        <p:nvSpPr>
          <p:cNvPr id="206" name="Google Shape;206;p5"/>
          <p:cNvSpPr/>
          <p:nvPr/>
        </p:nvSpPr>
        <p:spPr>
          <a:xfrm>
            <a:off x="4787948" y="1024909"/>
            <a:ext cx="261610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a:solidFill>
                  <a:schemeClr val="lt1"/>
                </a:solidFill>
                <a:latin typeface="Calibri"/>
                <a:ea typeface="Calibri"/>
                <a:cs typeface="Calibri"/>
                <a:sym typeface="Calibri"/>
              </a:rPr>
              <a:t>TEŞEKKÜRLER</a:t>
            </a:r>
            <a:endParaRPr sz="2800" b="0" i="0" u="none" strike="noStrike" cap="none">
              <a:solidFill>
                <a:schemeClr val="lt1"/>
              </a:solidFill>
              <a:latin typeface="Calibri"/>
              <a:ea typeface="Calibri"/>
              <a:cs typeface="Calibri"/>
              <a:sym typeface="Calibri"/>
            </a:endParaRPr>
          </a:p>
        </p:txBody>
      </p:sp>
      <p:pic>
        <p:nvPicPr>
          <p:cNvPr id="207" name="Google Shape;207;p5"/>
          <p:cNvPicPr preferRelativeResize="0"/>
          <p:nvPr/>
        </p:nvPicPr>
        <p:blipFill rotWithShape="1">
          <a:blip r:embed="rId3">
            <a:alphaModFix/>
          </a:blip>
          <a:srcRect/>
          <a:stretch/>
        </p:blipFill>
        <p:spPr>
          <a:xfrm>
            <a:off x="3773521" y="1347280"/>
            <a:ext cx="4644957" cy="46449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C12E04C-803D-6C7C-7442-D6DE5CFCFB51}"/>
              </a:ext>
            </a:extLst>
          </p:cNvPr>
          <p:cNvSpPr>
            <a:spLocks noGrp="1"/>
          </p:cNvSpPr>
          <p:nvPr>
            <p:ph type="sldNum" sz="quarter" idx="12"/>
          </p:nvPr>
        </p:nvSpPr>
        <p:spPr/>
        <p:txBody>
          <a:bodyPr/>
          <a:lstStyle/>
          <a:p>
            <a:pPr rtl="0"/>
            <a:fld id="{9CD8D479-8942-46E8-A226-A4E01F7A105C}" type="slidenum">
              <a:rPr lang="tr-TR" noProof="0" smtClean="0"/>
              <a:t>2</a:t>
            </a:fld>
            <a:endParaRPr lang="tr-TR" noProof="0" dirty="0"/>
          </a:p>
        </p:txBody>
      </p:sp>
      <p:sp>
        <p:nvSpPr>
          <p:cNvPr id="3" name="Veri Yer Tutucusu 2">
            <a:extLst>
              <a:ext uri="{FF2B5EF4-FFF2-40B4-BE49-F238E27FC236}">
                <a16:creationId xmlns:a16="http://schemas.microsoft.com/office/drawing/2014/main" id="{ACED934E-D3A7-F0F9-EDC2-121189EDA4E3}"/>
              </a:ext>
            </a:extLst>
          </p:cNvPr>
          <p:cNvSpPr>
            <a:spLocks noGrp="1"/>
          </p:cNvSpPr>
          <p:nvPr>
            <p:ph type="dt" sz="half" idx="10"/>
          </p:nvPr>
        </p:nvSpPr>
        <p:spPr/>
        <p:txBody>
          <a:bodyPr/>
          <a:lstStyle/>
          <a:p>
            <a:pPr rtl="0"/>
            <a:endParaRPr lang="tr-TR" noProof="0" dirty="0"/>
          </a:p>
        </p:txBody>
      </p:sp>
      <p:sp>
        <p:nvSpPr>
          <p:cNvPr id="4" name="Alt Bilgi Yer Tutucusu 3">
            <a:extLst>
              <a:ext uri="{FF2B5EF4-FFF2-40B4-BE49-F238E27FC236}">
                <a16:creationId xmlns:a16="http://schemas.microsoft.com/office/drawing/2014/main" id="{19E1B032-1887-B4A2-C88F-36B399C404C7}"/>
              </a:ext>
            </a:extLst>
          </p:cNvPr>
          <p:cNvSpPr>
            <a:spLocks noGrp="1"/>
          </p:cNvSpPr>
          <p:nvPr>
            <p:ph type="ftr" sz="quarter" idx="11"/>
          </p:nvPr>
        </p:nvSpPr>
        <p:spPr/>
        <p:txBody>
          <a:bodyPr/>
          <a:lstStyle/>
          <a:p>
            <a:pPr rtl="0"/>
            <a:r>
              <a:rPr lang="tr-TR" noProof="0"/>
              <a:t>Alt bilgi ekleme</a:t>
            </a:r>
            <a:endParaRPr lang="tr-TR" noProof="0" dirty="0"/>
          </a:p>
        </p:txBody>
      </p:sp>
      <p:sp>
        <p:nvSpPr>
          <p:cNvPr id="6" name="Metin kutusu 5">
            <a:extLst>
              <a:ext uri="{FF2B5EF4-FFF2-40B4-BE49-F238E27FC236}">
                <a16:creationId xmlns:a16="http://schemas.microsoft.com/office/drawing/2014/main" id="{B154A8DE-540B-27F2-AB5B-09E557A6FDEA}"/>
              </a:ext>
            </a:extLst>
          </p:cNvPr>
          <p:cNvSpPr txBox="1"/>
          <p:nvPr/>
        </p:nvSpPr>
        <p:spPr>
          <a:xfrm>
            <a:off x="3185652" y="1897625"/>
            <a:ext cx="5958348" cy="1754326"/>
          </a:xfrm>
          <a:prstGeom prst="rect">
            <a:avLst/>
          </a:prstGeom>
          <a:noFill/>
        </p:spPr>
        <p:txBody>
          <a:bodyPr wrap="square">
            <a:spAutoFit/>
          </a:bodyPr>
          <a:lstStyle/>
          <a:p>
            <a:r>
              <a:rPr lang="tr-TR" dirty="0" err="1"/>
              <a:t>This</a:t>
            </a:r>
            <a:r>
              <a:rPr lang="tr-TR" dirty="0"/>
              <a:t> </a:t>
            </a:r>
            <a:r>
              <a:rPr lang="tr-TR" dirty="0" err="1"/>
              <a:t>End</a:t>
            </a:r>
            <a:r>
              <a:rPr lang="tr-TR" dirty="0"/>
              <a:t> </a:t>
            </a:r>
            <a:r>
              <a:rPr lang="tr-TR" dirty="0" err="1"/>
              <a:t>Year</a:t>
            </a:r>
            <a:r>
              <a:rPr lang="tr-TR" dirty="0"/>
              <a:t> </a:t>
            </a:r>
            <a:r>
              <a:rPr lang="tr-TR" dirty="0" err="1"/>
              <a:t>Seminar</a:t>
            </a:r>
            <a:r>
              <a:rPr lang="tr-TR" dirty="0"/>
              <a:t> is </a:t>
            </a:r>
            <a:r>
              <a:rPr lang="tr-TR" b="1" i="1" dirty="0"/>
              <a:t>«f</a:t>
            </a:r>
            <a:r>
              <a:rPr lang="en-US" b="1" i="1" dirty="0" err="1"/>
              <a:t>unded</a:t>
            </a:r>
            <a:r>
              <a:rPr lang="en-US" b="1" i="1" dirty="0"/>
              <a:t> by the European Union. Views and opinions expressed are however those of the author(s) only and do not necessarily reflect those of the European Union or  European </a:t>
            </a:r>
            <a:r>
              <a:rPr lang="en-US" b="1" i="1" dirty="0" err="1"/>
              <a:t>Educat</a:t>
            </a:r>
            <a:r>
              <a:rPr lang="tr-TR" b="1" i="1" dirty="0"/>
              <a:t>İ</a:t>
            </a:r>
            <a:r>
              <a:rPr lang="en-US" b="1" i="1" dirty="0"/>
              <a:t>on And Culture </a:t>
            </a:r>
            <a:r>
              <a:rPr lang="en-US" b="1" i="1" dirty="0" err="1"/>
              <a:t>Executıve</a:t>
            </a:r>
            <a:r>
              <a:rPr lang="en-US" b="1" i="1" dirty="0"/>
              <a:t> Agency (EACEA). Neither the European Union nor the granting authority can be held responsible for them</a:t>
            </a:r>
            <a:r>
              <a:rPr lang="tr-TR" b="1" i="1" dirty="0"/>
              <a:t>»</a:t>
            </a:r>
          </a:p>
        </p:txBody>
      </p:sp>
      <p:pic>
        <p:nvPicPr>
          <p:cNvPr id="8" name="Resim 7">
            <a:extLst>
              <a:ext uri="{FF2B5EF4-FFF2-40B4-BE49-F238E27FC236}">
                <a16:creationId xmlns:a16="http://schemas.microsoft.com/office/drawing/2014/main" id="{8B132CB3-1904-E4F9-1466-A3E7270D0510}"/>
              </a:ext>
            </a:extLst>
          </p:cNvPr>
          <p:cNvPicPr>
            <a:picLocks noChangeAspect="1"/>
          </p:cNvPicPr>
          <p:nvPr/>
        </p:nvPicPr>
        <p:blipFill>
          <a:blip r:embed="rId3"/>
          <a:stretch>
            <a:fillRect/>
          </a:stretch>
        </p:blipFill>
        <p:spPr>
          <a:xfrm>
            <a:off x="195598" y="4807974"/>
            <a:ext cx="2050026" cy="2050026"/>
          </a:xfrm>
          <a:prstGeom prst="rect">
            <a:avLst/>
          </a:prstGeom>
        </p:spPr>
      </p:pic>
      <p:pic>
        <p:nvPicPr>
          <p:cNvPr id="9" name="Resim 8">
            <a:extLst>
              <a:ext uri="{FF2B5EF4-FFF2-40B4-BE49-F238E27FC236}">
                <a16:creationId xmlns:a16="http://schemas.microsoft.com/office/drawing/2014/main" id="{0EBA9C9A-1A91-0464-CCF9-075554064FCE}"/>
              </a:ext>
            </a:extLst>
          </p:cNvPr>
          <p:cNvPicPr>
            <a:picLocks noChangeAspect="1"/>
          </p:cNvPicPr>
          <p:nvPr/>
        </p:nvPicPr>
        <p:blipFill>
          <a:blip r:embed="rId4"/>
          <a:stretch>
            <a:fillRect/>
          </a:stretch>
        </p:blipFill>
        <p:spPr>
          <a:xfrm>
            <a:off x="8255424" y="5832987"/>
            <a:ext cx="3936576" cy="909484"/>
          </a:xfrm>
          <a:prstGeom prst="rect">
            <a:avLst/>
          </a:prstGeom>
        </p:spPr>
      </p:pic>
    </p:spTree>
    <p:extLst>
      <p:ext uri="{BB962C8B-B14F-4D97-AF65-F5344CB8AC3E}">
        <p14:creationId xmlns:p14="http://schemas.microsoft.com/office/powerpoint/2010/main" val="109993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tr-TR"/>
              <a:t>Endüstri 4.0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e43ae4f0cd_0_30"/>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DEVRİMİNE GENEL BAKIŞ</a:t>
            </a:r>
            <a:endParaRPr/>
          </a:p>
        </p:txBody>
      </p:sp>
      <p:sp>
        <p:nvSpPr>
          <p:cNvPr id="98" name="Google Shape;98;g2e43ae4f0cd_0_30"/>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18. Yüzyılda buhar gücü kullanılarak sanayi devriminde ilk adım atılmıştır. </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20. Yüzyılda ise elektrik enerjisinin etkisiyle seri üretim bantlarına geçiş yapılmıştır.</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2000’li yıllarda dijital çözümler ve otomasyon hayatımıza yerleşmeye başlamıştır.</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2015 yılından bu yana da yenilikçi çözümleriyle Endsütri 4.0 evresine geçilmiştir (Bağcı, 2018)</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p:nvPr/>
        </p:nvSpPr>
        <p:spPr>
          <a:xfrm>
            <a:off x="3008400" y="5732875"/>
            <a:ext cx="6465600" cy="5181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262626"/>
              </a:buClr>
              <a:buSzPts val="2800"/>
              <a:buFont typeface="Arial"/>
              <a:buNone/>
            </a:pPr>
            <a:r>
              <a:rPr lang="tr-TR" sz="2000"/>
              <a:t>Şekil 1: Endüstri Devrimi’nin Aşamaları (Seyrek, 2015)</a:t>
            </a:r>
            <a:endParaRPr sz="2000"/>
          </a:p>
        </p:txBody>
      </p:sp>
      <p:sp>
        <p:nvSpPr>
          <p:cNvPr id="104" name="Google Shape;104;p3"/>
          <p:cNvSpPr txBox="1">
            <a:spLocks noGrp="1"/>
          </p:cNvSpPr>
          <p:nvPr>
            <p:ph type="title"/>
          </p:nvPr>
        </p:nvSpPr>
        <p:spPr>
          <a:xfrm>
            <a:off x="481209" y="178253"/>
            <a:ext cx="10084496" cy="6651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tr-TR"/>
              <a:t>ENDÜSTRİ DEVRİMİ</a:t>
            </a:r>
            <a:endParaRPr/>
          </a:p>
        </p:txBody>
      </p:sp>
      <p:pic>
        <p:nvPicPr>
          <p:cNvPr id="105" name="Google Shape;105;p3"/>
          <p:cNvPicPr preferRelativeResize="0"/>
          <p:nvPr/>
        </p:nvPicPr>
        <p:blipFill rotWithShape="1">
          <a:blip r:embed="rId3">
            <a:alphaModFix/>
          </a:blip>
          <a:srcRect t="17484"/>
          <a:stretch/>
        </p:blipFill>
        <p:spPr>
          <a:xfrm>
            <a:off x="1209213" y="1464961"/>
            <a:ext cx="9773574" cy="39280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e43ae4f0cd_0_1"/>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 NEDİR</a:t>
            </a:r>
            <a:endParaRPr/>
          </a:p>
        </p:txBody>
      </p:sp>
      <p:sp>
        <p:nvSpPr>
          <p:cNvPr id="112" name="Google Shape;112;g2e43ae4f0cd_0_1"/>
          <p:cNvSpPr txBox="1"/>
          <p:nvPr/>
        </p:nvSpPr>
        <p:spPr>
          <a:xfrm>
            <a:off x="785850" y="1673175"/>
            <a:ext cx="5376300" cy="40524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Endüstri 4.0, tüketicinin ihtiyaçlarına daha iyi çözümler üreten, gelişmiş otomasyon ve dijitalleşmeyi içeren bir üretim sistemidir. Bu sürecin kilit noktası, nesnelerin interneti ve siber dünya ile fiziksel dünya arasında kurulan bağdır (Sinan, 2016). </a:t>
            </a:r>
            <a:endParaRPr sz="2800">
              <a:solidFill>
                <a:schemeClr val="dk1"/>
              </a:solidFill>
              <a:latin typeface="Calibri"/>
              <a:ea typeface="Calibri"/>
              <a:cs typeface="Calibri"/>
              <a:sym typeface="Calibri"/>
            </a:endParaRPr>
          </a:p>
        </p:txBody>
      </p:sp>
      <p:pic>
        <p:nvPicPr>
          <p:cNvPr id="113" name="Google Shape;113;g2e43ae4f0cd_0_1"/>
          <p:cNvPicPr preferRelativeResize="0"/>
          <p:nvPr/>
        </p:nvPicPr>
        <p:blipFill>
          <a:blip r:embed="rId3">
            <a:alphaModFix/>
          </a:blip>
          <a:stretch>
            <a:fillRect/>
          </a:stretch>
        </p:blipFill>
        <p:spPr>
          <a:xfrm>
            <a:off x="6162150" y="2156488"/>
            <a:ext cx="5073150" cy="25450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e43ae4f0cd_0_24"/>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4.0’IN GETİRDİĞİ YENİLİKLER</a:t>
            </a:r>
            <a:endParaRPr/>
          </a:p>
        </p:txBody>
      </p:sp>
      <p:sp>
        <p:nvSpPr>
          <p:cNvPr id="120" name="Google Shape;120;g2e43ae4f0cd_0_24"/>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Global etkileşimde olan depolama sistemleri ve makineler.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Konum bilgisine sahip akıllı ürünler.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Kaynak optimizasyonu sağlayan akıllı fabrikalar.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Büyük Veri ile yeni iş modelleri ve hizmetler.</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Çalışanlar için bireysel farklılıklara duyarlı iş yapısı ve yeni sosyal altyapı.</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İyileştirilmiş iş/yaşam dengesi.</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Bireysel tüketici isteklerine hızlı yanıt verme.</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Anında mühendislik ve problemlere anlık çözümler sunan akıllı yazılımlar (acatech, 2013).</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e43ae4f0cd_0_39"/>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4.0’IN UNSURLARI</a:t>
            </a:r>
            <a:endParaRPr/>
          </a:p>
        </p:txBody>
      </p:sp>
      <p:sp>
        <p:nvSpPr>
          <p:cNvPr id="127" name="Google Shape;127;g2e43ae4f0cd_0_39"/>
          <p:cNvSpPr txBox="1"/>
          <p:nvPr/>
        </p:nvSpPr>
        <p:spPr>
          <a:xfrm>
            <a:off x="785850" y="1673175"/>
            <a:ext cx="10395600" cy="40308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1200"/>
              </a:spcBef>
              <a:spcAft>
                <a:spcPts val="0"/>
              </a:spcAft>
              <a:buClr>
                <a:schemeClr val="dk1"/>
              </a:buClr>
              <a:buSzPts val="2600"/>
              <a:buFont typeface="Calibri"/>
              <a:buChar char="●"/>
            </a:pPr>
            <a:r>
              <a:rPr lang="tr-TR" sz="2600">
                <a:solidFill>
                  <a:schemeClr val="dk1"/>
                </a:solidFill>
                <a:latin typeface="Calibri"/>
                <a:ea typeface="Calibri"/>
                <a:cs typeface="Calibri"/>
                <a:sym typeface="Calibri"/>
              </a:rPr>
              <a:t>Endüstri 4.0'ın temel unsurları, siber-fiziksel sistemler, nesnelerin interneti, büyük veri ve analitik, bulut bilişim, otonom robotlar, yatay ve dikey sistem entegrasyonu, sanal ve artırılmış gerçeklik, siber güvenlik, eklemeli imalat, simülasyon, otonom lojistik sistemleri ve akıllı fabrikalar gibi ileri teknolojilerden oluşmaktadır.</a:t>
            </a:r>
            <a:endParaRPr sz="26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e43ae4f0cd_0_46"/>
          <p:cNvSpPr txBox="1">
            <a:spLocks noGrp="1"/>
          </p:cNvSpPr>
          <p:nvPr>
            <p:ph type="title"/>
          </p:nvPr>
        </p:nvSpPr>
        <p:spPr>
          <a:xfrm>
            <a:off x="481209" y="178253"/>
            <a:ext cx="10084500" cy="6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ENDÜSTRİ 4.0’IN UNSURLARI</a:t>
            </a:r>
            <a:endParaRPr/>
          </a:p>
        </p:txBody>
      </p:sp>
      <p:sp>
        <p:nvSpPr>
          <p:cNvPr id="134" name="Google Shape;134;g2e43ae4f0cd_0_46"/>
          <p:cNvSpPr txBox="1"/>
          <p:nvPr/>
        </p:nvSpPr>
        <p:spPr>
          <a:xfrm>
            <a:off x="2867700" y="5763375"/>
            <a:ext cx="6456600" cy="665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1200"/>
              </a:spcBef>
              <a:spcAft>
                <a:spcPts val="0"/>
              </a:spcAft>
              <a:buClr>
                <a:schemeClr val="dk1"/>
              </a:buClr>
              <a:buSzPts val="2200"/>
              <a:buFont typeface="Calibri"/>
              <a:buChar char="●"/>
            </a:pPr>
            <a:r>
              <a:rPr lang="tr-TR" sz="2200">
                <a:solidFill>
                  <a:schemeClr val="dk1"/>
                </a:solidFill>
                <a:latin typeface="Calibri"/>
                <a:ea typeface="Calibri"/>
                <a:cs typeface="Calibri"/>
                <a:sym typeface="Calibri"/>
              </a:rPr>
              <a:t>Şekil 2: Endüstri 4.0’ın Unsurları (Tazegül, 2021)</a:t>
            </a:r>
            <a:endParaRPr sz="22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p:txBody>
      </p:sp>
      <p:pic>
        <p:nvPicPr>
          <p:cNvPr id="135" name="Google Shape;135;g2e43ae4f0cd_0_46"/>
          <p:cNvPicPr preferRelativeResize="0"/>
          <p:nvPr/>
        </p:nvPicPr>
        <p:blipFill>
          <a:blip r:embed="rId3">
            <a:alphaModFix/>
          </a:blip>
          <a:stretch>
            <a:fillRect/>
          </a:stretch>
        </p:blipFill>
        <p:spPr>
          <a:xfrm>
            <a:off x="2954850" y="1094612"/>
            <a:ext cx="6282299" cy="4668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Geniş ekran</PresentationFormat>
  <Paragraphs>100</Paragraphs>
  <Slides>19</Slides>
  <Notes>19</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Office Theme</vt:lpstr>
      <vt:lpstr>Endüstri 4.0’ın Döngüsel Ekonomiye Entegrasyonu: Yenilikçi Üretim Modelleri ve Süreçler</vt:lpstr>
      <vt:lpstr>PowerPoint Sunusu</vt:lpstr>
      <vt:lpstr>Endüstri 4.0 </vt:lpstr>
      <vt:lpstr>ENDÜSTRİ DEVRİMİNE GENEL BAKIŞ</vt:lpstr>
      <vt:lpstr>ENDÜSTRİ DEVRİMİ</vt:lpstr>
      <vt:lpstr>ENDÜSTRİ 4.0 NEDİR</vt:lpstr>
      <vt:lpstr>ENDÜSTRİ 4.0’IN GETİRDİĞİ YENİLİKLER</vt:lpstr>
      <vt:lpstr>ENDÜSTRİ 4.0’IN UNSURLARI</vt:lpstr>
      <vt:lpstr>ENDÜSTRİ 4.0’IN UNSURLARI</vt:lpstr>
      <vt:lpstr>Döngüsel Ekonomi</vt:lpstr>
      <vt:lpstr>DÖNGÜSEL EKONOMİ NEDİR</vt:lpstr>
      <vt:lpstr>DÖNGÜSEL EKONOMİ VE DOĞRUSAL EKONOMİNİN FARKI</vt:lpstr>
      <vt:lpstr>DÖNGÜSEL EKONOMİ VE DOĞRUSAL EKONOMİNİN FARKI</vt:lpstr>
      <vt:lpstr>Endüstri 4.0’ın Döngüsel Ekonomiye Entegrasyonu</vt:lpstr>
      <vt:lpstr>ENDÜSTRİ 4.0’IN DÖNGÜSEL EKONOMİYE ENTEGRASYONU</vt:lpstr>
      <vt:lpstr>ENDÜSTRİ 4.0’IN DÖNGÜSEL EKONOMİYE ENTEGRASYONU</vt:lpstr>
      <vt:lpstr>ENDÜSTRİ 4.0’IN DÖNGÜSEL EKONOMİYE ENTEGRASYONU</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Halid Özgür</dc:creator>
  <cp:lastModifiedBy>Ceren Türkmen</cp:lastModifiedBy>
  <cp:revision>1</cp:revision>
  <dcterms:created xsi:type="dcterms:W3CDTF">2020-09-09T19:50:56Z</dcterms:created>
  <dcterms:modified xsi:type="dcterms:W3CDTF">2024-10-02T13:22:03Z</dcterms:modified>
</cp:coreProperties>
</file>