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77" r:id="rId2"/>
    <p:sldId id="278" r:id="rId3"/>
    <p:sldId id="259" r:id="rId4"/>
    <p:sldId id="27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68" r:id="rId24"/>
    <p:sldId id="269" r:id="rId25"/>
    <p:sldId id="273" r:id="rId26"/>
    <p:sldId id="270" r:id="rId27"/>
    <p:sldId id="271" r:id="rId28"/>
    <p:sldId id="274" r:id="rId29"/>
    <p:sldId id="272" r:id="rId30"/>
    <p:sldId id="275" r:id="rId31"/>
    <p:sldId id="276" r:id="rId32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6"/>
    <p:restoredTop sz="95694"/>
  </p:normalViewPr>
  <p:slideViewPr>
    <p:cSldViewPr snapToGrid="0">
      <p:cViewPr>
        <p:scale>
          <a:sx n="78" d="100"/>
          <a:sy n="78" d="100"/>
        </p:scale>
        <p:origin x="163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A0D63-A8DF-44CA-B3BF-276D89CE34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8D420B9-A0B6-429F-B69F-3330F6DD0E35}">
      <dgm:prSet/>
      <dgm:spPr/>
      <dgm:t>
        <a:bodyPr/>
        <a:lstStyle/>
        <a:p>
          <a:r>
            <a:rPr lang="en-US" b="1" i="0" dirty="0" err="1"/>
            <a:t>Esneklik</a:t>
          </a:r>
          <a:r>
            <a:rPr lang="en-US" b="1" i="0" dirty="0"/>
            <a:t> </a:t>
          </a:r>
          <a:r>
            <a:rPr lang="en-US" b="1" i="0" dirty="0" err="1"/>
            <a:t>ve</a:t>
          </a:r>
          <a:r>
            <a:rPr lang="en-US" b="1" i="0" dirty="0"/>
            <a:t> inovasyon</a:t>
          </a:r>
          <a:r>
            <a:rPr lang="en-US" b="0" i="0" dirty="0"/>
            <a:t>: </a:t>
          </a:r>
          <a:r>
            <a:rPr lang="en-US" b="0" i="0" dirty="0" err="1"/>
            <a:t>Karmaşık</a:t>
          </a:r>
          <a:r>
            <a:rPr lang="en-US" b="0" i="0" dirty="0"/>
            <a:t> </a:t>
          </a:r>
          <a:r>
            <a:rPr lang="en-US" b="0" i="0" dirty="0" err="1"/>
            <a:t>bürokrasilerden</a:t>
          </a:r>
          <a:r>
            <a:rPr lang="en-US" b="0" i="0" dirty="0"/>
            <a:t> </a:t>
          </a:r>
          <a:r>
            <a:rPr lang="en-US" b="0" i="0" dirty="0" err="1"/>
            <a:t>azade</a:t>
          </a:r>
          <a:r>
            <a:rPr lang="en-US" b="0" i="0" dirty="0"/>
            <a:t> </a:t>
          </a:r>
          <a:r>
            <a:rPr lang="en-US" b="0" i="0" dirty="0" err="1"/>
            <a:t>KOBİ'ler</a:t>
          </a:r>
          <a:r>
            <a:rPr lang="en-US" b="0" i="0" dirty="0"/>
            <a:t>, </a:t>
          </a:r>
          <a:r>
            <a:rPr lang="en-US" b="0" i="0" dirty="0" err="1"/>
            <a:t>kolayca</a:t>
          </a:r>
          <a:r>
            <a:rPr lang="en-US" b="0" i="0" dirty="0"/>
            <a:t> yeni </a:t>
          </a:r>
          <a:r>
            <a:rPr lang="en-US" b="0" i="0" dirty="0" err="1"/>
            <a:t>döngüsel</a:t>
          </a:r>
          <a:r>
            <a:rPr lang="en-US" b="0" i="0" dirty="0"/>
            <a:t> </a:t>
          </a:r>
          <a:r>
            <a:rPr lang="en-US" b="0" i="0" dirty="0" err="1"/>
            <a:t>iş</a:t>
          </a:r>
          <a:r>
            <a:rPr lang="en-US" b="0" i="0" dirty="0"/>
            <a:t> </a:t>
          </a:r>
          <a:r>
            <a:rPr lang="en-US" b="0" i="0" dirty="0" err="1"/>
            <a:t>modelleriyle</a:t>
          </a:r>
          <a:r>
            <a:rPr lang="en-US" b="0" i="0" dirty="0"/>
            <a:t> </a:t>
          </a:r>
          <a:r>
            <a:rPr lang="en-US" b="0" i="0" dirty="0" err="1"/>
            <a:t>deneyebilir</a:t>
          </a:r>
          <a:r>
            <a:rPr lang="en-US" b="0" i="0" dirty="0"/>
            <a:t> </a:t>
          </a:r>
          <a:r>
            <a:rPr lang="en-US" b="0" i="0" dirty="0" err="1"/>
            <a:t>ve</a:t>
          </a:r>
          <a:r>
            <a:rPr lang="en-US" b="0" i="0" dirty="0"/>
            <a:t> </a:t>
          </a:r>
          <a:r>
            <a:rPr lang="en-US" b="0" i="0" dirty="0" err="1"/>
            <a:t>değişen</a:t>
          </a:r>
          <a:r>
            <a:rPr lang="en-US" b="0" i="0" dirty="0"/>
            <a:t> </a:t>
          </a:r>
          <a:r>
            <a:rPr lang="en-US" b="0" i="0" dirty="0" err="1"/>
            <a:t>piyasa</a:t>
          </a:r>
          <a:r>
            <a:rPr lang="en-US" b="0" i="0" dirty="0"/>
            <a:t> </a:t>
          </a:r>
          <a:r>
            <a:rPr lang="en-US" b="0" i="0" dirty="0" err="1"/>
            <a:t>dinamiklerine</a:t>
          </a:r>
          <a:r>
            <a:rPr lang="en-US" b="0" i="0" dirty="0"/>
            <a:t> </a:t>
          </a:r>
          <a:r>
            <a:rPr lang="en-US" b="0" i="0" dirty="0" err="1"/>
            <a:t>adapte</a:t>
          </a:r>
          <a:r>
            <a:rPr lang="en-US" b="0" i="0" dirty="0"/>
            <a:t> </a:t>
          </a:r>
          <a:r>
            <a:rPr lang="en-US" b="0" i="0" dirty="0" err="1"/>
            <a:t>olabilirler</a:t>
          </a:r>
          <a:r>
            <a:rPr lang="en-US" b="0" i="0" dirty="0"/>
            <a:t>. </a:t>
          </a:r>
          <a:endParaRPr lang="en-US" dirty="0"/>
        </a:p>
      </dgm:t>
    </dgm:pt>
    <dgm:pt modelId="{D5F4DCC6-25E8-4190-8C34-D4A859E340C9}" type="parTrans" cxnId="{32E3382E-959C-434A-BFB7-83F5871D67BD}">
      <dgm:prSet/>
      <dgm:spPr/>
      <dgm:t>
        <a:bodyPr/>
        <a:lstStyle/>
        <a:p>
          <a:endParaRPr lang="en-US"/>
        </a:p>
      </dgm:t>
    </dgm:pt>
    <dgm:pt modelId="{890F6AA6-BBA1-4468-9A0C-EF207E5CAB4D}" type="sibTrans" cxnId="{32E3382E-959C-434A-BFB7-83F5871D67BD}">
      <dgm:prSet/>
      <dgm:spPr/>
      <dgm:t>
        <a:bodyPr/>
        <a:lstStyle/>
        <a:p>
          <a:endParaRPr lang="en-US"/>
        </a:p>
      </dgm:t>
    </dgm:pt>
    <dgm:pt modelId="{7A859D07-FB5A-4DA5-B8C2-4F136E40CC37}">
      <dgm:prSet/>
      <dgm:spPr/>
      <dgm:t>
        <a:bodyPr/>
        <a:lstStyle/>
        <a:p>
          <a:r>
            <a:rPr lang="en-US" b="1" i="0"/>
            <a:t>Yerel odak ve paydaş katılımı</a:t>
          </a:r>
          <a:r>
            <a:rPr lang="en-US" b="0" i="0"/>
            <a:t>: KOBİ'ler bulundukları topluluklarla derin bağlara sahiptir, bu da tedarikçiler, müşteriler ve atık yönetim hizmetleri ile güçlü ilişkiler kurmalarına olanak tanır.</a:t>
          </a:r>
          <a:endParaRPr lang="en-US"/>
        </a:p>
      </dgm:t>
    </dgm:pt>
    <dgm:pt modelId="{637972A4-3F70-47EA-B9B9-D125BD53825B}" type="parTrans" cxnId="{11599D64-29CF-4B4D-AB67-F9CED0F43F53}">
      <dgm:prSet/>
      <dgm:spPr/>
      <dgm:t>
        <a:bodyPr/>
        <a:lstStyle/>
        <a:p>
          <a:endParaRPr lang="en-US"/>
        </a:p>
      </dgm:t>
    </dgm:pt>
    <dgm:pt modelId="{6B6DA5F4-FBDC-4DF8-9893-A2240ED6F19E}" type="sibTrans" cxnId="{11599D64-29CF-4B4D-AB67-F9CED0F43F53}">
      <dgm:prSet/>
      <dgm:spPr/>
      <dgm:t>
        <a:bodyPr/>
        <a:lstStyle/>
        <a:p>
          <a:endParaRPr lang="en-US"/>
        </a:p>
      </dgm:t>
    </dgm:pt>
    <dgm:pt modelId="{05BF121D-1452-44A0-8FC6-2BFE7F8AFEFC}">
      <dgm:prSet/>
      <dgm:spPr/>
      <dgm:t>
        <a:bodyPr/>
        <a:lstStyle/>
        <a:p>
          <a:r>
            <a:rPr lang="en-US" b="1" i="0"/>
            <a:t>Kaynak verimliliği ve atık azaltma</a:t>
          </a:r>
          <a:r>
            <a:rPr lang="en-US" b="0" i="0"/>
            <a:t>: KOBİ'ler, boyutları ve kaynak kısıtları nedeniyle doğal olarak kaynak kullanımını optimize etme ve atıkları minimize etme eğilimindedir. </a:t>
          </a:r>
          <a:endParaRPr lang="en-US"/>
        </a:p>
      </dgm:t>
    </dgm:pt>
    <dgm:pt modelId="{0578A5AD-F74B-4F5E-BC98-BE1815D13C0E}" type="parTrans" cxnId="{06679478-5C61-4EEE-AB1F-A062D39F4C29}">
      <dgm:prSet/>
      <dgm:spPr/>
      <dgm:t>
        <a:bodyPr/>
        <a:lstStyle/>
        <a:p>
          <a:endParaRPr lang="en-US"/>
        </a:p>
      </dgm:t>
    </dgm:pt>
    <dgm:pt modelId="{144765C7-2C1E-4BD9-BB4E-E3520FE9F449}" type="sibTrans" cxnId="{06679478-5C61-4EEE-AB1F-A062D39F4C29}">
      <dgm:prSet/>
      <dgm:spPr/>
      <dgm:t>
        <a:bodyPr/>
        <a:lstStyle/>
        <a:p>
          <a:endParaRPr lang="en-US"/>
        </a:p>
      </dgm:t>
    </dgm:pt>
    <dgm:pt modelId="{B3360178-F099-4A6D-B4EB-CC80278B5AEC}" type="pres">
      <dgm:prSet presAssocID="{397A0D63-A8DF-44CA-B3BF-276D89CE3440}" presName="root" presStyleCnt="0">
        <dgm:presLayoutVars>
          <dgm:dir/>
          <dgm:resizeHandles val="exact"/>
        </dgm:presLayoutVars>
      </dgm:prSet>
      <dgm:spPr/>
    </dgm:pt>
    <dgm:pt modelId="{E187481D-B7C5-4CD8-B693-83BC05DC6FE5}" type="pres">
      <dgm:prSet presAssocID="{C8D420B9-A0B6-429F-B69F-3330F6DD0E35}" presName="compNode" presStyleCnt="0"/>
      <dgm:spPr/>
    </dgm:pt>
    <dgm:pt modelId="{6B3CBCCF-EBFA-4F6B-A23B-D7D6187D3E69}" type="pres">
      <dgm:prSet presAssocID="{C8D420B9-A0B6-429F-B69F-3330F6DD0E35}" presName="bgRect" presStyleLbl="bgShp" presStyleIdx="0" presStyleCnt="3"/>
      <dgm:spPr/>
    </dgm:pt>
    <dgm:pt modelId="{DCB8B745-5DCA-4D62-BA47-4A8087837A61}" type="pres">
      <dgm:prSet presAssocID="{C8D420B9-A0B6-429F-B69F-3330F6DD0E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CF12C17D-C6B1-44B7-A37C-A866DDCF0EB6}" type="pres">
      <dgm:prSet presAssocID="{C8D420B9-A0B6-429F-B69F-3330F6DD0E35}" presName="spaceRect" presStyleCnt="0"/>
      <dgm:spPr/>
    </dgm:pt>
    <dgm:pt modelId="{0F4220F0-02A7-4862-915C-43A6D186EB3E}" type="pres">
      <dgm:prSet presAssocID="{C8D420B9-A0B6-429F-B69F-3330F6DD0E35}" presName="parTx" presStyleLbl="revTx" presStyleIdx="0" presStyleCnt="3">
        <dgm:presLayoutVars>
          <dgm:chMax val="0"/>
          <dgm:chPref val="0"/>
        </dgm:presLayoutVars>
      </dgm:prSet>
      <dgm:spPr/>
    </dgm:pt>
    <dgm:pt modelId="{C726E26C-DA27-4FA6-8413-BF195EF149CE}" type="pres">
      <dgm:prSet presAssocID="{890F6AA6-BBA1-4468-9A0C-EF207E5CAB4D}" presName="sibTrans" presStyleCnt="0"/>
      <dgm:spPr/>
    </dgm:pt>
    <dgm:pt modelId="{173888C1-CF50-4AA6-8E37-B8791E90D29D}" type="pres">
      <dgm:prSet presAssocID="{7A859D07-FB5A-4DA5-B8C2-4F136E40CC37}" presName="compNode" presStyleCnt="0"/>
      <dgm:spPr/>
    </dgm:pt>
    <dgm:pt modelId="{61784C74-7419-404B-9354-B26DABB9D711}" type="pres">
      <dgm:prSet presAssocID="{7A859D07-FB5A-4DA5-B8C2-4F136E40CC37}" presName="bgRect" presStyleLbl="bgShp" presStyleIdx="1" presStyleCnt="3"/>
      <dgm:spPr/>
    </dgm:pt>
    <dgm:pt modelId="{DED444FA-968E-4886-99BB-0D869E171907}" type="pres">
      <dgm:prSet presAssocID="{7A859D07-FB5A-4DA5-B8C2-4F136E40CC3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D7DB083-B282-4EF7-8F44-B40497A8E81C}" type="pres">
      <dgm:prSet presAssocID="{7A859D07-FB5A-4DA5-B8C2-4F136E40CC37}" presName="spaceRect" presStyleCnt="0"/>
      <dgm:spPr/>
    </dgm:pt>
    <dgm:pt modelId="{EA75596D-7DFA-4572-B134-E28DC4BE1594}" type="pres">
      <dgm:prSet presAssocID="{7A859D07-FB5A-4DA5-B8C2-4F136E40CC37}" presName="parTx" presStyleLbl="revTx" presStyleIdx="1" presStyleCnt="3">
        <dgm:presLayoutVars>
          <dgm:chMax val="0"/>
          <dgm:chPref val="0"/>
        </dgm:presLayoutVars>
      </dgm:prSet>
      <dgm:spPr/>
    </dgm:pt>
    <dgm:pt modelId="{5813FE9A-9BDB-4FBE-BB52-4CC07FA15FFC}" type="pres">
      <dgm:prSet presAssocID="{6B6DA5F4-FBDC-4DF8-9893-A2240ED6F19E}" presName="sibTrans" presStyleCnt="0"/>
      <dgm:spPr/>
    </dgm:pt>
    <dgm:pt modelId="{D80D39F6-EE8D-42D0-9396-0334CD99D01D}" type="pres">
      <dgm:prSet presAssocID="{05BF121D-1452-44A0-8FC6-2BFE7F8AFEFC}" presName="compNode" presStyleCnt="0"/>
      <dgm:spPr/>
    </dgm:pt>
    <dgm:pt modelId="{E5EF9791-8C42-4748-928D-CE013EB05EBB}" type="pres">
      <dgm:prSet presAssocID="{05BF121D-1452-44A0-8FC6-2BFE7F8AFEFC}" presName="bgRect" presStyleLbl="bgShp" presStyleIdx="2" presStyleCnt="3"/>
      <dgm:spPr/>
    </dgm:pt>
    <dgm:pt modelId="{560C4EA5-A3F9-41DD-838D-7E8F6AFB33C8}" type="pres">
      <dgm:prSet presAssocID="{05BF121D-1452-44A0-8FC6-2BFE7F8AFE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321AE6C3-E4EC-40E4-92CD-1A2770B2B106}" type="pres">
      <dgm:prSet presAssocID="{05BF121D-1452-44A0-8FC6-2BFE7F8AFEFC}" presName="spaceRect" presStyleCnt="0"/>
      <dgm:spPr/>
    </dgm:pt>
    <dgm:pt modelId="{8F7B3A3F-139A-4749-AF14-898CD11BCEE7}" type="pres">
      <dgm:prSet presAssocID="{05BF121D-1452-44A0-8FC6-2BFE7F8AFEF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035F126-B254-4126-94C8-FF698D97DFDE}" type="presOf" srcId="{05BF121D-1452-44A0-8FC6-2BFE7F8AFEFC}" destId="{8F7B3A3F-139A-4749-AF14-898CD11BCEE7}" srcOrd="0" destOrd="0" presId="urn:microsoft.com/office/officeart/2018/2/layout/IconVerticalSolidList"/>
    <dgm:cxn modelId="{32E3382E-959C-434A-BFB7-83F5871D67BD}" srcId="{397A0D63-A8DF-44CA-B3BF-276D89CE3440}" destId="{C8D420B9-A0B6-429F-B69F-3330F6DD0E35}" srcOrd="0" destOrd="0" parTransId="{D5F4DCC6-25E8-4190-8C34-D4A859E340C9}" sibTransId="{890F6AA6-BBA1-4468-9A0C-EF207E5CAB4D}"/>
    <dgm:cxn modelId="{8DE80536-4833-474E-9907-6B672AAE1092}" type="presOf" srcId="{7A859D07-FB5A-4DA5-B8C2-4F136E40CC37}" destId="{EA75596D-7DFA-4572-B134-E28DC4BE1594}" srcOrd="0" destOrd="0" presId="urn:microsoft.com/office/officeart/2018/2/layout/IconVerticalSolidList"/>
    <dgm:cxn modelId="{EE42804F-4434-4EFA-8916-6D7E1AA695CC}" type="presOf" srcId="{C8D420B9-A0B6-429F-B69F-3330F6DD0E35}" destId="{0F4220F0-02A7-4862-915C-43A6D186EB3E}" srcOrd="0" destOrd="0" presId="urn:microsoft.com/office/officeart/2018/2/layout/IconVerticalSolidList"/>
    <dgm:cxn modelId="{11599D64-29CF-4B4D-AB67-F9CED0F43F53}" srcId="{397A0D63-A8DF-44CA-B3BF-276D89CE3440}" destId="{7A859D07-FB5A-4DA5-B8C2-4F136E40CC37}" srcOrd="1" destOrd="0" parTransId="{637972A4-3F70-47EA-B9B9-D125BD53825B}" sibTransId="{6B6DA5F4-FBDC-4DF8-9893-A2240ED6F19E}"/>
    <dgm:cxn modelId="{06679478-5C61-4EEE-AB1F-A062D39F4C29}" srcId="{397A0D63-A8DF-44CA-B3BF-276D89CE3440}" destId="{05BF121D-1452-44A0-8FC6-2BFE7F8AFEFC}" srcOrd="2" destOrd="0" parTransId="{0578A5AD-F74B-4F5E-BC98-BE1815D13C0E}" sibTransId="{144765C7-2C1E-4BD9-BB4E-E3520FE9F449}"/>
    <dgm:cxn modelId="{3CD4B4B6-3A83-4B57-A601-D0231B5BC032}" type="presOf" srcId="{397A0D63-A8DF-44CA-B3BF-276D89CE3440}" destId="{B3360178-F099-4A6D-B4EB-CC80278B5AEC}" srcOrd="0" destOrd="0" presId="urn:microsoft.com/office/officeart/2018/2/layout/IconVerticalSolidList"/>
    <dgm:cxn modelId="{E547F7DF-07A4-4377-9B00-09E1B92F1F62}" type="presParOf" srcId="{B3360178-F099-4A6D-B4EB-CC80278B5AEC}" destId="{E187481D-B7C5-4CD8-B693-83BC05DC6FE5}" srcOrd="0" destOrd="0" presId="urn:microsoft.com/office/officeart/2018/2/layout/IconVerticalSolidList"/>
    <dgm:cxn modelId="{58BC47A1-C9D3-462D-8011-710BD706728C}" type="presParOf" srcId="{E187481D-B7C5-4CD8-B693-83BC05DC6FE5}" destId="{6B3CBCCF-EBFA-4F6B-A23B-D7D6187D3E69}" srcOrd="0" destOrd="0" presId="urn:microsoft.com/office/officeart/2018/2/layout/IconVerticalSolidList"/>
    <dgm:cxn modelId="{456D5A61-4100-401D-AE30-EDBCEA6CFA06}" type="presParOf" srcId="{E187481D-B7C5-4CD8-B693-83BC05DC6FE5}" destId="{DCB8B745-5DCA-4D62-BA47-4A8087837A61}" srcOrd="1" destOrd="0" presId="urn:microsoft.com/office/officeart/2018/2/layout/IconVerticalSolidList"/>
    <dgm:cxn modelId="{0D05B1A0-BF1C-431F-B56C-CE3799A14C4A}" type="presParOf" srcId="{E187481D-B7C5-4CD8-B693-83BC05DC6FE5}" destId="{CF12C17D-C6B1-44B7-A37C-A866DDCF0EB6}" srcOrd="2" destOrd="0" presId="urn:microsoft.com/office/officeart/2018/2/layout/IconVerticalSolidList"/>
    <dgm:cxn modelId="{B4F5BBFD-1CD1-4DBF-BC5C-DD5A18B49413}" type="presParOf" srcId="{E187481D-B7C5-4CD8-B693-83BC05DC6FE5}" destId="{0F4220F0-02A7-4862-915C-43A6D186EB3E}" srcOrd="3" destOrd="0" presId="urn:microsoft.com/office/officeart/2018/2/layout/IconVerticalSolidList"/>
    <dgm:cxn modelId="{E947BB31-352F-4972-AB79-B9F89A6B4001}" type="presParOf" srcId="{B3360178-F099-4A6D-B4EB-CC80278B5AEC}" destId="{C726E26C-DA27-4FA6-8413-BF195EF149CE}" srcOrd="1" destOrd="0" presId="urn:microsoft.com/office/officeart/2018/2/layout/IconVerticalSolidList"/>
    <dgm:cxn modelId="{9CB5E39D-24B5-4B38-B9C1-51C0E43937C1}" type="presParOf" srcId="{B3360178-F099-4A6D-B4EB-CC80278B5AEC}" destId="{173888C1-CF50-4AA6-8E37-B8791E90D29D}" srcOrd="2" destOrd="0" presId="urn:microsoft.com/office/officeart/2018/2/layout/IconVerticalSolidList"/>
    <dgm:cxn modelId="{476C2943-1B6E-4F0D-834C-5BAFF2A54967}" type="presParOf" srcId="{173888C1-CF50-4AA6-8E37-B8791E90D29D}" destId="{61784C74-7419-404B-9354-B26DABB9D711}" srcOrd="0" destOrd="0" presId="urn:microsoft.com/office/officeart/2018/2/layout/IconVerticalSolidList"/>
    <dgm:cxn modelId="{CD87E51E-D9FE-4FEC-810D-6C49F57D5710}" type="presParOf" srcId="{173888C1-CF50-4AA6-8E37-B8791E90D29D}" destId="{DED444FA-968E-4886-99BB-0D869E171907}" srcOrd="1" destOrd="0" presId="urn:microsoft.com/office/officeart/2018/2/layout/IconVerticalSolidList"/>
    <dgm:cxn modelId="{E950C298-D4C2-4EEA-A48C-6DAC1C24F525}" type="presParOf" srcId="{173888C1-CF50-4AA6-8E37-B8791E90D29D}" destId="{4D7DB083-B282-4EF7-8F44-B40497A8E81C}" srcOrd="2" destOrd="0" presId="urn:microsoft.com/office/officeart/2018/2/layout/IconVerticalSolidList"/>
    <dgm:cxn modelId="{38D8EFE5-396E-40C5-8DA8-2946AC9C62D0}" type="presParOf" srcId="{173888C1-CF50-4AA6-8E37-B8791E90D29D}" destId="{EA75596D-7DFA-4572-B134-E28DC4BE1594}" srcOrd="3" destOrd="0" presId="urn:microsoft.com/office/officeart/2018/2/layout/IconVerticalSolidList"/>
    <dgm:cxn modelId="{7E4F5EDF-6DD8-430A-89EC-D4F566213DAA}" type="presParOf" srcId="{B3360178-F099-4A6D-B4EB-CC80278B5AEC}" destId="{5813FE9A-9BDB-4FBE-BB52-4CC07FA15FFC}" srcOrd="3" destOrd="0" presId="urn:microsoft.com/office/officeart/2018/2/layout/IconVerticalSolidList"/>
    <dgm:cxn modelId="{C9ED316C-7734-4030-A053-0729277D8485}" type="presParOf" srcId="{B3360178-F099-4A6D-B4EB-CC80278B5AEC}" destId="{D80D39F6-EE8D-42D0-9396-0334CD99D01D}" srcOrd="4" destOrd="0" presId="urn:microsoft.com/office/officeart/2018/2/layout/IconVerticalSolidList"/>
    <dgm:cxn modelId="{48AFE45C-8D74-4E06-8447-31AE829F46CD}" type="presParOf" srcId="{D80D39F6-EE8D-42D0-9396-0334CD99D01D}" destId="{E5EF9791-8C42-4748-928D-CE013EB05EBB}" srcOrd="0" destOrd="0" presId="urn:microsoft.com/office/officeart/2018/2/layout/IconVerticalSolidList"/>
    <dgm:cxn modelId="{F99023DB-EA0E-44C3-B534-0D7AFD9FEFBA}" type="presParOf" srcId="{D80D39F6-EE8D-42D0-9396-0334CD99D01D}" destId="{560C4EA5-A3F9-41DD-838D-7E8F6AFB33C8}" srcOrd="1" destOrd="0" presId="urn:microsoft.com/office/officeart/2018/2/layout/IconVerticalSolidList"/>
    <dgm:cxn modelId="{1F272B83-6728-4A55-8DDA-82CC06CA356D}" type="presParOf" srcId="{D80D39F6-EE8D-42D0-9396-0334CD99D01D}" destId="{321AE6C3-E4EC-40E4-92CD-1A2770B2B106}" srcOrd="2" destOrd="0" presId="urn:microsoft.com/office/officeart/2018/2/layout/IconVerticalSolidList"/>
    <dgm:cxn modelId="{C8ECADB5-6BED-4A69-B6E4-C14F9882B0A7}" type="presParOf" srcId="{D80D39F6-EE8D-42D0-9396-0334CD99D01D}" destId="{8F7B3A3F-139A-4749-AF14-898CD11BCE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89B8B-13FD-4F19-AB65-866CAF3D925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73422A-FF42-4991-A87F-1169D4202EF3}">
      <dgm:prSet/>
      <dgm:spPr/>
      <dgm:t>
        <a:bodyPr/>
        <a:lstStyle/>
        <a:p>
          <a:r>
            <a:rPr lang="en-US"/>
            <a:t>Ayrıştırılmış</a:t>
          </a:r>
          <a:r>
            <a:rPr lang="en-US" b="0" i="0"/>
            <a:t> ve karmaşık yasalar</a:t>
          </a:r>
          <a:endParaRPr lang="en-US"/>
        </a:p>
      </dgm:t>
    </dgm:pt>
    <dgm:pt modelId="{1D4E25C9-23E9-4653-9701-C939FF7477B4}" type="parTrans" cxnId="{9DBF2E05-BBBB-49B6-B758-01DD9A981DAA}">
      <dgm:prSet/>
      <dgm:spPr/>
      <dgm:t>
        <a:bodyPr/>
        <a:lstStyle/>
        <a:p>
          <a:endParaRPr lang="en-US"/>
        </a:p>
      </dgm:t>
    </dgm:pt>
    <dgm:pt modelId="{5127F4AE-59C7-479C-A1D2-68C849CF79CF}" type="sibTrans" cxnId="{9DBF2E05-BBBB-49B6-B758-01DD9A981DAA}">
      <dgm:prSet/>
      <dgm:spPr/>
      <dgm:t>
        <a:bodyPr/>
        <a:lstStyle/>
        <a:p>
          <a:endParaRPr lang="en-US"/>
        </a:p>
      </dgm:t>
    </dgm:pt>
    <dgm:pt modelId="{59B69689-0C18-49D9-B0F7-E5744E40D1DB}">
      <dgm:prSet/>
      <dgm:spPr/>
      <dgm:t>
        <a:bodyPr/>
        <a:lstStyle/>
        <a:p>
          <a:r>
            <a:rPr lang="en-US" b="0" i="0"/>
            <a:t>Yetersiz finansal teşvikler</a:t>
          </a:r>
          <a:endParaRPr lang="en-US"/>
        </a:p>
      </dgm:t>
    </dgm:pt>
    <dgm:pt modelId="{1322600A-CC48-49CC-9AA5-E5F96A466B69}" type="parTrans" cxnId="{7FF77367-D767-437F-95C8-B4034CC81D8E}">
      <dgm:prSet/>
      <dgm:spPr/>
      <dgm:t>
        <a:bodyPr/>
        <a:lstStyle/>
        <a:p>
          <a:endParaRPr lang="en-US"/>
        </a:p>
      </dgm:t>
    </dgm:pt>
    <dgm:pt modelId="{573ECE60-617F-48D6-8806-DAE5C2E94C23}" type="sibTrans" cxnId="{7FF77367-D767-437F-95C8-B4034CC81D8E}">
      <dgm:prSet/>
      <dgm:spPr/>
      <dgm:t>
        <a:bodyPr/>
        <a:lstStyle/>
        <a:p>
          <a:endParaRPr lang="en-US"/>
        </a:p>
      </dgm:t>
    </dgm:pt>
    <dgm:pt modelId="{F1995186-C4A1-4641-ABF5-EDE4D6BDE220}">
      <dgm:prSet/>
      <dgm:spPr/>
      <dgm:t>
        <a:bodyPr/>
        <a:lstStyle/>
        <a:p>
          <a:r>
            <a:rPr lang="en-US" b="0" i="0"/>
            <a:t>Ürün tasarım kısıtlamaları</a:t>
          </a:r>
          <a:endParaRPr lang="en-US"/>
        </a:p>
      </dgm:t>
    </dgm:pt>
    <dgm:pt modelId="{1B281200-1881-4EF7-B73C-1BDD779933EA}" type="parTrans" cxnId="{056851EA-C54C-4B04-B222-BE3D06605C23}">
      <dgm:prSet/>
      <dgm:spPr/>
      <dgm:t>
        <a:bodyPr/>
        <a:lstStyle/>
        <a:p>
          <a:endParaRPr lang="en-US"/>
        </a:p>
      </dgm:t>
    </dgm:pt>
    <dgm:pt modelId="{D982AE30-E822-41B6-8ADF-5C638C3A7971}" type="sibTrans" cxnId="{056851EA-C54C-4B04-B222-BE3D06605C23}">
      <dgm:prSet/>
      <dgm:spPr/>
      <dgm:t>
        <a:bodyPr/>
        <a:lstStyle/>
        <a:p>
          <a:endParaRPr lang="en-US"/>
        </a:p>
      </dgm:t>
    </dgm:pt>
    <dgm:pt modelId="{8C03EA66-92DF-4CF5-9E73-4977EC98751B}">
      <dgm:prSet/>
      <dgm:spPr/>
      <dgm:t>
        <a:bodyPr/>
        <a:lstStyle/>
        <a:p>
          <a:r>
            <a:rPr lang="en-US" b="0" i="0"/>
            <a:t>Sınırlı finansmana erişim</a:t>
          </a:r>
          <a:endParaRPr lang="en-US"/>
        </a:p>
      </dgm:t>
    </dgm:pt>
    <dgm:pt modelId="{9ECFB89C-9F6F-4289-899A-C01FBD5622AB}" type="parTrans" cxnId="{4F0C47E9-6359-4847-B109-F6DA5D729088}">
      <dgm:prSet/>
      <dgm:spPr/>
      <dgm:t>
        <a:bodyPr/>
        <a:lstStyle/>
        <a:p>
          <a:endParaRPr lang="en-US"/>
        </a:p>
      </dgm:t>
    </dgm:pt>
    <dgm:pt modelId="{D072B509-5FDC-4B22-9FF3-4E958798E423}" type="sibTrans" cxnId="{4F0C47E9-6359-4847-B109-F6DA5D729088}">
      <dgm:prSet/>
      <dgm:spPr/>
      <dgm:t>
        <a:bodyPr/>
        <a:lstStyle/>
        <a:p>
          <a:endParaRPr lang="en-US"/>
        </a:p>
      </dgm:t>
    </dgm:pt>
    <dgm:pt modelId="{10995C7A-080A-4A6D-8241-3AAAEF8447A9}">
      <dgm:prSet/>
      <dgm:spPr/>
      <dgm:t>
        <a:bodyPr/>
        <a:lstStyle/>
        <a:p>
          <a:r>
            <a:rPr lang="en-US" b="0" i="0"/>
            <a:t>Kararsız hammadde tedariki</a:t>
          </a:r>
          <a:endParaRPr lang="en-US"/>
        </a:p>
      </dgm:t>
    </dgm:pt>
    <dgm:pt modelId="{42183642-94F2-4E51-B67B-05790E5E7244}" type="parTrans" cxnId="{240A2426-71C8-4F9E-BEA5-33BF87DC2B80}">
      <dgm:prSet/>
      <dgm:spPr/>
      <dgm:t>
        <a:bodyPr/>
        <a:lstStyle/>
        <a:p>
          <a:endParaRPr lang="en-US"/>
        </a:p>
      </dgm:t>
    </dgm:pt>
    <dgm:pt modelId="{A7513A6A-66DC-417B-974E-0670FAD85393}" type="sibTrans" cxnId="{240A2426-71C8-4F9E-BEA5-33BF87DC2B80}">
      <dgm:prSet/>
      <dgm:spPr/>
      <dgm:t>
        <a:bodyPr/>
        <a:lstStyle/>
        <a:p>
          <a:endParaRPr lang="en-US"/>
        </a:p>
      </dgm:t>
    </dgm:pt>
    <dgm:pt modelId="{2A981789-1C49-4EDD-A688-F753F0CE3A5F}">
      <dgm:prSet/>
      <dgm:spPr/>
      <dgm:t>
        <a:bodyPr/>
        <a:lstStyle/>
        <a:p>
          <a:r>
            <a:rPr lang="en-US" b="0" i="0"/>
            <a:t>Tüketici davranışı</a:t>
          </a:r>
          <a:endParaRPr lang="en-US"/>
        </a:p>
      </dgm:t>
    </dgm:pt>
    <dgm:pt modelId="{B63B880E-0DAA-4384-BF44-07224851396E}" type="parTrans" cxnId="{3F7E3CB9-8044-433D-B5C5-E243FF088EB9}">
      <dgm:prSet/>
      <dgm:spPr/>
      <dgm:t>
        <a:bodyPr/>
        <a:lstStyle/>
        <a:p>
          <a:endParaRPr lang="en-US"/>
        </a:p>
      </dgm:t>
    </dgm:pt>
    <dgm:pt modelId="{2B1348D5-E205-4086-9DA5-413854C1B59B}" type="sibTrans" cxnId="{3F7E3CB9-8044-433D-B5C5-E243FF088EB9}">
      <dgm:prSet/>
      <dgm:spPr/>
      <dgm:t>
        <a:bodyPr/>
        <a:lstStyle/>
        <a:p>
          <a:endParaRPr lang="en-US"/>
        </a:p>
      </dgm:t>
    </dgm:pt>
    <dgm:pt modelId="{C24604CA-97F4-4746-BD2E-AD6694471BEB}" type="pres">
      <dgm:prSet presAssocID="{79589B8B-13FD-4F19-AB65-866CAF3D925A}" presName="diagram" presStyleCnt="0">
        <dgm:presLayoutVars>
          <dgm:dir/>
          <dgm:resizeHandles val="exact"/>
        </dgm:presLayoutVars>
      </dgm:prSet>
      <dgm:spPr/>
    </dgm:pt>
    <dgm:pt modelId="{51CF23F0-4C75-5442-86A9-2BDF46ED4804}" type="pres">
      <dgm:prSet presAssocID="{5473422A-FF42-4991-A87F-1169D4202EF3}" presName="node" presStyleLbl="node1" presStyleIdx="0" presStyleCnt="6">
        <dgm:presLayoutVars>
          <dgm:bulletEnabled val="1"/>
        </dgm:presLayoutVars>
      </dgm:prSet>
      <dgm:spPr/>
    </dgm:pt>
    <dgm:pt modelId="{5CC80448-BF85-0341-8ABB-DE97B5EB5E38}" type="pres">
      <dgm:prSet presAssocID="{5127F4AE-59C7-479C-A1D2-68C849CF79CF}" presName="sibTrans" presStyleCnt="0"/>
      <dgm:spPr/>
    </dgm:pt>
    <dgm:pt modelId="{7E229C48-2E70-8E41-BD7B-13F52435851D}" type="pres">
      <dgm:prSet presAssocID="{59B69689-0C18-49D9-B0F7-E5744E40D1DB}" presName="node" presStyleLbl="node1" presStyleIdx="1" presStyleCnt="6">
        <dgm:presLayoutVars>
          <dgm:bulletEnabled val="1"/>
        </dgm:presLayoutVars>
      </dgm:prSet>
      <dgm:spPr/>
    </dgm:pt>
    <dgm:pt modelId="{2C57F160-0370-304C-8C20-58140860AFB9}" type="pres">
      <dgm:prSet presAssocID="{573ECE60-617F-48D6-8806-DAE5C2E94C23}" presName="sibTrans" presStyleCnt="0"/>
      <dgm:spPr/>
    </dgm:pt>
    <dgm:pt modelId="{CB75FC9E-3FF4-3D4F-86E6-7CC871D4B294}" type="pres">
      <dgm:prSet presAssocID="{F1995186-C4A1-4641-ABF5-EDE4D6BDE220}" presName="node" presStyleLbl="node1" presStyleIdx="2" presStyleCnt="6">
        <dgm:presLayoutVars>
          <dgm:bulletEnabled val="1"/>
        </dgm:presLayoutVars>
      </dgm:prSet>
      <dgm:spPr/>
    </dgm:pt>
    <dgm:pt modelId="{FF4A8B8E-DFB8-6C48-A005-5EF46221E49B}" type="pres">
      <dgm:prSet presAssocID="{D982AE30-E822-41B6-8ADF-5C638C3A7971}" presName="sibTrans" presStyleCnt="0"/>
      <dgm:spPr/>
    </dgm:pt>
    <dgm:pt modelId="{87CFC8F4-BDC8-E24B-9175-7E0D06ED7426}" type="pres">
      <dgm:prSet presAssocID="{8C03EA66-92DF-4CF5-9E73-4977EC98751B}" presName="node" presStyleLbl="node1" presStyleIdx="3" presStyleCnt="6">
        <dgm:presLayoutVars>
          <dgm:bulletEnabled val="1"/>
        </dgm:presLayoutVars>
      </dgm:prSet>
      <dgm:spPr/>
    </dgm:pt>
    <dgm:pt modelId="{40039F5E-11BB-774A-B284-EF931E5D32CA}" type="pres">
      <dgm:prSet presAssocID="{D072B509-5FDC-4B22-9FF3-4E958798E423}" presName="sibTrans" presStyleCnt="0"/>
      <dgm:spPr/>
    </dgm:pt>
    <dgm:pt modelId="{3B4CD06F-F62D-B749-8411-5B297804E140}" type="pres">
      <dgm:prSet presAssocID="{10995C7A-080A-4A6D-8241-3AAAEF8447A9}" presName="node" presStyleLbl="node1" presStyleIdx="4" presStyleCnt="6">
        <dgm:presLayoutVars>
          <dgm:bulletEnabled val="1"/>
        </dgm:presLayoutVars>
      </dgm:prSet>
      <dgm:spPr/>
    </dgm:pt>
    <dgm:pt modelId="{AB7685C6-03EC-AC4E-B90B-99983B08930E}" type="pres">
      <dgm:prSet presAssocID="{A7513A6A-66DC-417B-974E-0670FAD85393}" presName="sibTrans" presStyleCnt="0"/>
      <dgm:spPr/>
    </dgm:pt>
    <dgm:pt modelId="{2607F7C1-8D2F-8743-8ED4-1DEE80A6BA6C}" type="pres">
      <dgm:prSet presAssocID="{2A981789-1C49-4EDD-A688-F753F0CE3A5F}" presName="node" presStyleLbl="node1" presStyleIdx="5" presStyleCnt="6">
        <dgm:presLayoutVars>
          <dgm:bulletEnabled val="1"/>
        </dgm:presLayoutVars>
      </dgm:prSet>
      <dgm:spPr/>
    </dgm:pt>
  </dgm:ptLst>
  <dgm:cxnLst>
    <dgm:cxn modelId="{9DBF2E05-BBBB-49B6-B758-01DD9A981DAA}" srcId="{79589B8B-13FD-4F19-AB65-866CAF3D925A}" destId="{5473422A-FF42-4991-A87F-1169D4202EF3}" srcOrd="0" destOrd="0" parTransId="{1D4E25C9-23E9-4653-9701-C939FF7477B4}" sibTransId="{5127F4AE-59C7-479C-A1D2-68C849CF79CF}"/>
    <dgm:cxn modelId="{20666E1B-3024-F34F-9ECE-A2AE7E4CF64D}" type="presOf" srcId="{5473422A-FF42-4991-A87F-1169D4202EF3}" destId="{51CF23F0-4C75-5442-86A9-2BDF46ED4804}" srcOrd="0" destOrd="0" presId="urn:microsoft.com/office/officeart/2005/8/layout/default"/>
    <dgm:cxn modelId="{0DFCA61B-2CA1-1D40-B588-87305CE23B65}" type="presOf" srcId="{10995C7A-080A-4A6D-8241-3AAAEF8447A9}" destId="{3B4CD06F-F62D-B749-8411-5B297804E140}" srcOrd="0" destOrd="0" presId="urn:microsoft.com/office/officeart/2005/8/layout/default"/>
    <dgm:cxn modelId="{240A2426-71C8-4F9E-BEA5-33BF87DC2B80}" srcId="{79589B8B-13FD-4F19-AB65-866CAF3D925A}" destId="{10995C7A-080A-4A6D-8241-3AAAEF8447A9}" srcOrd="4" destOrd="0" parTransId="{42183642-94F2-4E51-B67B-05790E5E7244}" sibTransId="{A7513A6A-66DC-417B-974E-0670FAD85393}"/>
    <dgm:cxn modelId="{7FF77367-D767-437F-95C8-B4034CC81D8E}" srcId="{79589B8B-13FD-4F19-AB65-866CAF3D925A}" destId="{59B69689-0C18-49D9-B0F7-E5744E40D1DB}" srcOrd="1" destOrd="0" parTransId="{1322600A-CC48-49CC-9AA5-E5F96A466B69}" sibTransId="{573ECE60-617F-48D6-8806-DAE5C2E94C23}"/>
    <dgm:cxn modelId="{619CFB6B-44D5-2E46-8996-AAF19119FD57}" type="presOf" srcId="{59B69689-0C18-49D9-B0F7-E5744E40D1DB}" destId="{7E229C48-2E70-8E41-BD7B-13F52435851D}" srcOrd="0" destOrd="0" presId="urn:microsoft.com/office/officeart/2005/8/layout/default"/>
    <dgm:cxn modelId="{08E38976-52EC-1642-849E-0EA681B99296}" type="presOf" srcId="{79589B8B-13FD-4F19-AB65-866CAF3D925A}" destId="{C24604CA-97F4-4746-BD2E-AD6694471BEB}" srcOrd="0" destOrd="0" presId="urn:microsoft.com/office/officeart/2005/8/layout/default"/>
    <dgm:cxn modelId="{61E0D2B6-4E39-6A4C-AB12-35E2B345C40A}" type="presOf" srcId="{8C03EA66-92DF-4CF5-9E73-4977EC98751B}" destId="{87CFC8F4-BDC8-E24B-9175-7E0D06ED7426}" srcOrd="0" destOrd="0" presId="urn:microsoft.com/office/officeart/2005/8/layout/default"/>
    <dgm:cxn modelId="{3F7E3CB9-8044-433D-B5C5-E243FF088EB9}" srcId="{79589B8B-13FD-4F19-AB65-866CAF3D925A}" destId="{2A981789-1C49-4EDD-A688-F753F0CE3A5F}" srcOrd="5" destOrd="0" parTransId="{B63B880E-0DAA-4384-BF44-07224851396E}" sibTransId="{2B1348D5-E205-4086-9DA5-413854C1B59B}"/>
    <dgm:cxn modelId="{CACC07BD-71E5-7648-B5E3-9DA202E50A38}" type="presOf" srcId="{2A981789-1C49-4EDD-A688-F753F0CE3A5F}" destId="{2607F7C1-8D2F-8743-8ED4-1DEE80A6BA6C}" srcOrd="0" destOrd="0" presId="urn:microsoft.com/office/officeart/2005/8/layout/default"/>
    <dgm:cxn modelId="{4F0C47E9-6359-4847-B109-F6DA5D729088}" srcId="{79589B8B-13FD-4F19-AB65-866CAF3D925A}" destId="{8C03EA66-92DF-4CF5-9E73-4977EC98751B}" srcOrd="3" destOrd="0" parTransId="{9ECFB89C-9F6F-4289-899A-C01FBD5622AB}" sibTransId="{D072B509-5FDC-4B22-9FF3-4E958798E423}"/>
    <dgm:cxn modelId="{056851EA-C54C-4B04-B222-BE3D06605C23}" srcId="{79589B8B-13FD-4F19-AB65-866CAF3D925A}" destId="{F1995186-C4A1-4641-ABF5-EDE4D6BDE220}" srcOrd="2" destOrd="0" parTransId="{1B281200-1881-4EF7-B73C-1BDD779933EA}" sibTransId="{D982AE30-E822-41B6-8ADF-5C638C3A7971}"/>
    <dgm:cxn modelId="{DE02A0F5-DCE6-9E49-9809-B7164B639914}" type="presOf" srcId="{F1995186-C4A1-4641-ABF5-EDE4D6BDE220}" destId="{CB75FC9E-3FF4-3D4F-86E6-7CC871D4B294}" srcOrd="0" destOrd="0" presId="urn:microsoft.com/office/officeart/2005/8/layout/default"/>
    <dgm:cxn modelId="{98E2E46F-D739-7B47-B2BD-D81D1A18A244}" type="presParOf" srcId="{C24604CA-97F4-4746-BD2E-AD6694471BEB}" destId="{51CF23F0-4C75-5442-86A9-2BDF46ED4804}" srcOrd="0" destOrd="0" presId="urn:microsoft.com/office/officeart/2005/8/layout/default"/>
    <dgm:cxn modelId="{166095C4-7780-3D4D-843B-9B2D869DA16A}" type="presParOf" srcId="{C24604CA-97F4-4746-BD2E-AD6694471BEB}" destId="{5CC80448-BF85-0341-8ABB-DE97B5EB5E38}" srcOrd="1" destOrd="0" presId="urn:microsoft.com/office/officeart/2005/8/layout/default"/>
    <dgm:cxn modelId="{D31F17D1-930F-DE4E-A94A-413D6833FEA7}" type="presParOf" srcId="{C24604CA-97F4-4746-BD2E-AD6694471BEB}" destId="{7E229C48-2E70-8E41-BD7B-13F52435851D}" srcOrd="2" destOrd="0" presId="urn:microsoft.com/office/officeart/2005/8/layout/default"/>
    <dgm:cxn modelId="{7DAA1682-75BD-D44A-9685-FA46FB381F4D}" type="presParOf" srcId="{C24604CA-97F4-4746-BD2E-AD6694471BEB}" destId="{2C57F160-0370-304C-8C20-58140860AFB9}" srcOrd="3" destOrd="0" presId="urn:microsoft.com/office/officeart/2005/8/layout/default"/>
    <dgm:cxn modelId="{0175BD5A-F5B5-1E44-B6F6-B5C338D184CC}" type="presParOf" srcId="{C24604CA-97F4-4746-BD2E-AD6694471BEB}" destId="{CB75FC9E-3FF4-3D4F-86E6-7CC871D4B294}" srcOrd="4" destOrd="0" presId="urn:microsoft.com/office/officeart/2005/8/layout/default"/>
    <dgm:cxn modelId="{413293CD-3811-3D42-8FD2-BE2F402936C6}" type="presParOf" srcId="{C24604CA-97F4-4746-BD2E-AD6694471BEB}" destId="{FF4A8B8E-DFB8-6C48-A005-5EF46221E49B}" srcOrd="5" destOrd="0" presId="urn:microsoft.com/office/officeart/2005/8/layout/default"/>
    <dgm:cxn modelId="{865B8AEA-2F98-9F4A-9AD3-734CEBB8754D}" type="presParOf" srcId="{C24604CA-97F4-4746-BD2E-AD6694471BEB}" destId="{87CFC8F4-BDC8-E24B-9175-7E0D06ED7426}" srcOrd="6" destOrd="0" presId="urn:microsoft.com/office/officeart/2005/8/layout/default"/>
    <dgm:cxn modelId="{B5BE3665-47E0-4E49-B88F-4B4AC3539AE2}" type="presParOf" srcId="{C24604CA-97F4-4746-BD2E-AD6694471BEB}" destId="{40039F5E-11BB-774A-B284-EF931E5D32CA}" srcOrd="7" destOrd="0" presId="urn:microsoft.com/office/officeart/2005/8/layout/default"/>
    <dgm:cxn modelId="{2788F712-63C1-5344-A21B-C7557FC52A84}" type="presParOf" srcId="{C24604CA-97F4-4746-BD2E-AD6694471BEB}" destId="{3B4CD06F-F62D-B749-8411-5B297804E140}" srcOrd="8" destOrd="0" presId="urn:microsoft.com/office/officeart/2005/8/layout/default"/>
    <dgm:cxn modelId="{C4E48CBB-0201-7B4A-AC06-010D6DD0B048}" type="presParOf" srcId="{C24604CA-97F4-4746-BD2E-AD6694471BEB}" destId="{AB7685C6-03EC-AC4E-B90B-99983B08930E}" srcOrd="9" destOrd="0" presId="urn:microsoft.com/office/officeart/2005/8/layout/default"/>
    <dgm:cxn modelId="{83A42D8C-2FA8-064E-A7FD-B8967A54BFF3}" type="presParOf" srcId="{C24604CA-97F4-4746-BD2E-AD6694471BEB}" destId="{2607F7C1-8D2F-8743-8ED4-1DEE80A6BA6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CBCCF-EBFA-4F6B-A23B-D7D6187D3E69}">
      <dsp:nvSpPr>
        <dsp:cNvPr id="0" name=""/>
        <dsp:cNvSpPr/>
      </dsp:nvSpPr>
      <dsp:spPr>
        <a:xfrm>
          <a:off x="0" y="511"/>
          <a:ext cx="11033029" cy="11966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8B745-5DCA-4D62-BA47-4A8087837A61}">
      <dsp:nvSpPr>
        <dsp:cNvPr id="0" name=""/>
        <dsp:cNvSpPr/>
      </dsp:nvSpPr>
      <dsp:spPr>
        <a:xfrm>
          <a:off x="361980" y="269753"/>
          <a:ext cx="658146" cy="6581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220F0-02A7-4862-915C-43A6D186EB3E}">
      <dsp:nvSpPr>
        <dsp:cNvPr id="0" name=""/>
        <dsp:cNvSpPr/>
      </dsp:nvSpPr>
      <dsp:spPr>
        <a:xfrm>
          <a:off x="1382108" y="511"/>
          <a:ext cx="9650920" cy="1196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43" tIns="126643" rIns="126643" bIns="12664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 err="1"/>
            <a:t>Esneklik</a:t>
          </a:r>
          <a:r>
            <a:rPr lang="en-US" sz="2100" b="1" i="0" kern="1200" dirty="0"/>
            <a:t> </a:t>
          </a:r>
          <a:r>
            <a:rPr lang="en-US" sz="2100" b="1" i="0" kern="1200" dirty="0" err="1"/>
            <a:t>ve</a:t>
          </a:r>
          <a:r>
            <a:rPr lang="en-US" sz="2100" b="1" i="0" kern="1200" dirty="0"/>
            <a:t> inovasyon</a:t>
          </a:r>
          <a:r>
            <a:rPr lang="en-US" sz="2100" b="0" i="0" kern="1200" dirty="0"/>
            <a:t>: </a:t>
          </a:r>
          <a:r>
            <a:rPr lang="en-US" sz="2100" b="0" i="0" kern="1200" dirty="0" err="1"/>
            <a:t>Karmaşık</a:t>
          </a:r>
          <a:r>
            <a:rPr lang="en-US" sz="2100" b="0" i="0" kern="1200" dirty="0"/>
            <a:t> </a:t>
          </a:r>
          <a:r>
            <a:rPr lang="en-US" sz="2100" b="0" i="0" kern="1200" dirty="0" err="1"/>
            <a:t>bürokrasilerden</a:t>
          </a:r>
          <a:r>
            <a:rPr lang="en-US" sz="2100" b="0" i="0" kern="1200" dirty="0"/>
            <a:t> </a:t>
          </a:r>
          <a:r>
            <a:rPr lang="en-US" sz="2100" b="0" i="0" kern="1200" dirty="0" err="1"/>
            <a:t>azade</a:t>
          </a:r>
          <a:r>
            <a:rPr lang="en-US" sz="2100" b="0" i="0" kern="1200" dirty="0"/>
            <a:t> </a:t>
          </a:r>
          <a:r>
            <a:rPr lang="en-US" sz="2100" b="0" i="0" kern="1200" dirty="0" err="1"/>
            <a:t>KOBİ'ler</a:t>
          </a:r>
          <a:r>
            <a:rPr lang="en-US" sz="2100" b="0" i="0" kern="1200" dirty="0"/>
            <a:t>, </a:t>
          </a:r>
          <a:r>
            <a:rPr lang="en-US" sz="2100" b="0" i="0" kern="1200" dirty="0" err="1"/>
            <a:t>kolayca</a:t>
          </a:r>
          <a:r>
            <a:rPr lang="en-US" sz="2100" b="0" i="0" kern="1200" dirty="0"/>
            <a:t> yeni </a:t>
          </a:r>
          <a:r>
            <a:rPr lang="en-US" sz="2100" b="0" i="0" kern="1200" dirty="0" err="1"/>
            <a:t>döngüsel</a:t>
          </a:r>
          <a:r>
            <a:rPr lang="en-US" sz="2100" b="0" i="0" kern="1200" dirty="0"/>
            <a:t> </a:t>
          </a:r>
          <a:r>
            <a:rPr lang="en-US" sz="2100" b="0" i="0" kern="1200" dirty="0" err="1"/>
            <a:t>iş</a:t>
          </a:r>
          <a:r>
            <a:rPr lang="en-US" sz="2100" b="0" i="0" kern="1200" dirty="0"/>
            <a:t> </a:t>
          </a:r>
          <a:r>
            <a:rPr lang="en-US" sz="2100" b="0" i="0" kern="1200" dirty="0" err="1"/>
            <a:t>modelleriyle</a:t>
          </a:r>
          <a:r>
            <a:rPr lang="en-US" sz="2100" b="0" i="0" kern="1200" dirty="0"/>
            <a:t> </a:t>
          </a:r>
          <a:r>
            <a:rPr lang="en-US" sz="2100" b="0" i="0" kern="1200" dirty="0" err="1"/>
            <a:t>deneyebilir</a:t>
          </a:r>
          <a:r>
            <a:rPr lang="en-US" sz="2100" b="0" i="0" kern="1200" dirty="0"/>
            <a:t> </a:t>
          </a:r>
          <a:r>
            <a:rPr lang="en-US" sz="2100" b="0" i="0" kern="1200" dirty="0" err="1"/>
            <a:t>ve</a:t>
          </a:r>
          <a:r>
            <a:rPr lang="en-US" sz="2100" b="0" i="0" kern="1200" dirty="0"/>
            <a:t> </a:t>
          </a:r>
          <a:r>
            <a:rPr lang="en-US" sz="2100" b="0" i="0" kern="1200" dirty="0" err="1"/>
            <a:t>değişen</a:t>
          </a:r>
          <a:r>
            <a:rPr lang="en-US" sz="2100" b="0" i="0" kern="1200" dirty="0"/>
            <a:t> </a:t>
          </a:r>
          <a:r>
            <a:rPr lang="en-US" sz="2100" b="0" i="0" kern="1200" dirty="0" err="1"/>
            <a:t>piyasa</a:t>
          </a:r>
          <a:r>
            <a:rPr lang="en-US" sz="2100" b="0" i="0" kern="1200" dirty="0"/>
            <a:t> </a:t>
          </a:r>
          <a:r>
            <a:rPr lang="en-US" sz="2100" b="0" i="0" kern="1200" dirty="0" err="1"/>
            <a:t>dinamiklerine</a:t>
          </a:r>
          <a:r>
            <a:rPr lang="en-US" sz="2100" b="0" i="0" kern="1200" dirty="0"/>
            <a:t> </a:t>
          </a:r>
          <a:r>
            <a:rPr lang="en-US" sz="2100" b="0" i="0" kern="1200" dirty="0" err="1"/>
            <a:t>adapte</a:t>
          </a:r>
          <a:r>
            <a:rPr lang="en-US" sz="2100" b="0" i="0" kern="1200" dirty="0"/>
            <a:t> </a:t>
          </a:r>
          <a:r>
            <a:rPr lang="en-US" sz="2100" b="0" i="0" kern="1200" dirty="0" err="1"/>
            <a:t>olabilirler</a:t>
          </a:r>
          <a:r>
            <a:rPr lang="en-US" sz="2100" b="0" i="0" kern="1200" dirty="0"/>
            <a:t>. </a:t>
          </a:r>
          <a:endParaRPr lang="en-US" sz="2100" kern="1200" dirty="0"/>
        </a:p>
      </dsp:txBody>
      <dsp:txXfrm>
        <a:off x="1382108" y="511"/>
        <a:ext cx="9650920" cy="1196630"/>
      </dsp:txXfrm>
    </dsp:sp>
    <dsp:sp modelId="{61784C74-7419-404B-9354-B26DABB9D711}">
      <dsp:nvSpPr>
        <dsp:cNvPr id="0" name=""/>
        <dsp:cNvSpPr/>
      </dsp:nvSpPr>
      <dsp:spPr>
        <a:xfrm>
          <a:off x="0" y="1496299"/>
          <a:ext cx="11033029" cy="11966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444FA-968E-4886-99BB-0D869E171907}">
      <dsp:nvSpPr>
        <dsp:cNvPr id="0" name=""/>
        <dsp:cNvSpPr/>
      </dsp:nvSpPr>
      <dsp:spPr>
        <a:xfrm>
          <a:off x="361980" y="1765541"/>
          <a:ext cx="658146" cy="6581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5596D-7DFA-4572-B134-E28DC4BE1594}">
      <dsp:nvSpPr>
        <dsp:cNvPr id="0" name=""/>
        <dsp:cNvSpPr/>
      </dsp:nvSpPr>
      <dsp:spPr>
        <a:xfrm>
          <a:off x="1382108" y="1496299"/>
          <a:ext cx="9650920" cy="1196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43" tIns="126643" rIns="126643" bIns="12664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/>
            <a:t>Yerel odak ve paydaş katılımı</a:t>
          </a:r>
          <a:r>
            <a:rPr lang="en-US" sz="2100" b="0" i="0" kern="1200"/>
            <a:t>: KOBİ'ler bulundukları topluluklarla derin bağlara sahiptir, bu da tedarikçiler, müşteriler ve atık yönetim hizmetleri ile güçlü ilişkiler kurmalarına olanak tanır.</a:t>
          </a:r>
          <a:endParaRPr lang="en-US" sz="2100" kern="1200"/>
        </a:p>
      </dsp:txBody>
      <dsp:txXfrm>
        <a:off x="1382108" y="1496299"/>
        <a:ext cx="9650920" cy="1196630"/>
      </dsp:txXfrm>
    </dsp:sp>
    <dsp:sp modelId="{E5EF9791-8C42-4748-928D-CE013EB05EBB}">
      <dsp:nvSpPr>
        <dsp:cNvPr id="0" name=""/>
        <dsp:cNvSpPr/>
      </dsp:nvSpPr>
      <dsp:spPr>
        <a:xfrm>
          <a:off x="0" y="2992087"/>
          <a:ext cx="11033029" cy="11966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C4EA5-A3F9-41DD-838D-7E8F6AFB33C8}">
      <dsp:nvSpPr>
        <dsp:cNvPr id="0" name=""/>
        <dsp:cNvSpPr/>
      </dsp:nvSpPr>
      <dsp:spPr>
        <a:xfrm>
          <a:off x="361980" y="3261329"/>
          <a:ext cx="658146" cy="6581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B3A3F-139A-4749-AF14-898CD11BCEE7}">
      <dsp:nvSpPr>
        <dsp:cNvPr id="0" name=""/>
        <dsp:cNvSpPr/>
      </dsp:nvSpPr>
      <dsp:spPr>
        <a:xfrm>
          <a:off x="1382108" y="2992087"/>
          <a:ext cx="9650920" cy="1196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43" tIns="126643" rIns="126643" bIns="12664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/>
            <a:t>Kaynak verimliliği ve atık azaltma</a:t>
          </a:r>
          <a:r>
            <a:rPr lang="en-US" sz="2100" b="0" i="0" kern="1200"/>
            <a:t>: KOBİ'ler, boyutları ve kaynak kısıtları nedeniyle doğal olarak kaynak kullanımını optimize etme ve atıkları minimize etme eğilimindedir. </a:t>
          </a:r>
          <a:endParaRPr lang="en-US" sz="2100" kern="1200"/>
        </a:p>
      </dsp:txBody>
      <dsp:txXfrm>
        <a:off x="1382108" y="2992087"/>
        <a:ext cx="9650920" cy="1196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F23F0-4C75-5442-86A9-2BDF46ED4804}">
      <dsp:nvSpPr>
        <dsp:cNvPr id="0" name=""/>
        <dsp:cNvSpPr/>
      </dsp:nvSpPr>
      <dsp:spPr>
        <a:xfrm>
          <a:off x="248030" y="178"/>
          <a:ext cx="3045380" cy="1827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Ayrıştırılmış</a:t>
          </a:r>
          <a:r>
            <a:rPr lang="en-US" sz="3400" b="0" i="0" kern="1200"/>
            <a:t> ve karmaşık yasalar</a:t>
          </a:r>
          <a:endParaRPr lang="en-US" sz="3400" kern="1200"/>
        </a:p>
      </dsp:txBody>
      <dsp:txXfrm>
        <a:off x="248030" y="178"/>
        <a:ext cx="3045380" cy="1827228"/>
      </dsp:txXfrm>
    </dsp:sp>
    <dsp:sp modelId="{7E229C48-2E70-8E41-BD7B-13F52435851D}">
      <dsp:nvSpPr>
        <dsp:cNvPr id="0" name=""/>
        <dsp:cNvSpPr/>
      </dsp:nvSpPr>
      <dsp:spPr>
        <a:xfrm>
          <a:off x="3597949" y="178"/>
          <a:ext cx="3045380" cy="1827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Yetersiz finansal teşvikler</a:t>
          </a:r>
          <a:endParaRPr lang="en-US" sz="3400" kern="1200"/>
        </a:p>
      </dsp:txBody>
      <dsp:txXfrm>
        <a:off x="3597949" y="178"/>
        <a:ext cx="3045380" cy="1827228"/>
      </dsp:txXfrm>
    </dsp:sp>
    <dsp:sp modelId="{CB75FC9E-3FF4-3D4F-86E6-7CC871D4B294}">
      <dsp:nvSpPr>
        <dsp:cNvPr id="0" name=""/>
        <dsp:cNvSpPr/>
      </dsp:nvSpPr>
      <dsp:spPr>
        <a:xfrm>
          <a:off x="6947868" y="178"/>
          <a:ext cx="3045380" cy="1827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Ürün tasarım kısıtlamaları</a:t>
          </a:r>
          <a:endParaRPr lang="en-US" sz="3400" kern="1200"/>
        </a:p>
      </dsp:txBody>
      <dsp:txXfrm>
        <a:off x="6947868" y="178"/>
        <a:ext cx="3045380" cy="1827228"/>
      </dsp:txXfrm>
    </dsp:sp>
    <dsp:sp modelId="{87CFC8F4-BDC8-E24B-9175-7E0D06ED7426}">
      <dsp:nvSpPr>
        <dsp:cNvPr id="0" name=""/>
        <dsp:cNvSpPr/>
      </dsp:nvSpPr>
      <dsp:spPr>
        <a:xfrm>
          <a:off x="248030" y="2131945"/>
          <a:ext cx="3045380" cy="1827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Sınırlı finansmana erişim</a:t>
          </a:r>
          <a:endParaRPr lang="en-US" sz="3400" kern="1200"/>
        </a:p>
      </dsp:txBody>
      <dsp:txXfrm>
        <a:off x="248030" y="2131945"/>
        <a:ext cx="3045380" cy="1827228"/>
      </dsp:txXfrm>
    </dsp:sp>
    <dsp:sp modelId="{3B4CD06F-F62D-B749-8411-5B297804E140}">
      <dsp:nvSpPr>
        <dsp:cNvPr id="0" name=""/>
        <dsp:cNvSpPr/>
      </dsp:nvSpPr>
      <dsp:spPr>
        <a:xfrm>
          <a:off x="3597949" y="2131945"/>
          <a:ext cx="3045380" cy="1827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Kararsız hammadde tedariki</a:t>
          </a:r>
          <a:endParaRPr lang="en-US" sz="3400" kern="1200"/>
        </a:p>
      </dsp:txBody>
      <dsp:txXfrm>
        <a:off x="3597949" y="2131945"/>
        <a:ext cx="3045380" cy="1827228"/>
      </dsp:txXfrm>
    </dsp:sp>
    <dsp:sp modelId="{2607F7C1-8D2F-8743-8ED4-1DEE80A6BA6C}">
      <dsp:nvSpPr>
        <dsp:cNvPr id="0" name=""/>
        <dsp:cNvSpPr/>
      </dsp:nvSpPr>
      <dsp:spPr>
        <a:xfrm>
          <a:off x="6947868" y="2131945"/>
          <a:ext cx="3045380" cy="1827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Tüketici davranışı</a:t>
          </a:r>
          <a:endParaRPr lang="en-US" sz="3400" kern="1200"/>
        </a:p>
      </dsp:txBody>
      <dsp:txXfrm>
        <a:off x="6947868" y="2131945"/>
        <a:ext cx="3045380" cy="182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4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4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9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1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1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September 5,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6503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esildonusum.sanayi.gov.tr/" TargetMode="External"/><Relationship Id="rId2" Type="http://schemas.openxmlformats.org/officeDocument/2006/relationships/hyperlink" Target="https://www.kosgeb.gov.tr/site/tr/genel/detay/9030/sanayide-yesil-donusume-450-milyon-dolar-deste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b.gov.tr/guncel-hibeler_50801.html" TargetMode="External"/><Relationship Id="rId4" Type="http://schemas.openxmlformats.org/officeDocument/2006/relationships/hyperlink" Target="https://www.sanayi.gov.tr/medya/duyurular/bireysel-danismanlik-hizmetleri-alimi-duyurusu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F1DA978-2FF0-4E09-976F-91C6D4AA5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80619" y="381383"/>
            <a:ext cx="6858000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5488" y="125488"/>
            <a:ext cx="6346209" cy="609523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788104" y="2550870"/>
            <a:ext cx="2501979" cy="6112279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79BBB12-9455-421B-86B2-0EA775202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72450" y="728296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154C9-24B4-F3A6-24EF-650E7B52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56" y="740563"/>
            <a:ext cx="4688488" cy="3232560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spc="750">
                <a:solidFill>
                  <a:schemeClr val="bg1"/>
                </a:solidFill>
                <a:effectLst/>
              </a:rPr>
              <a:t>Döngüsel Ekonomi ve Yerel Kalkınma: Destek Mekanizmaları ve İşbirliği </a:t>
            </a:r>
            <a:endParaRPr lang="en-US" sz="2800" spc="750">
              <a:solidFill>
                <a:schemeClr val="bg1"/>
              </a:solidFill>
            </a:endParaRPr>
          </a:p>
        </p:txBody>
      </p:sp>
      <p:pic>
        <p:nvPicPr>
          <p:cNvPr id="5" name="Content Placeholder 4" descr="A blue ball with a flag on a compass&#10;&#10;Description automatically generated">
            <a:extLst>
              <a:ext uri="{FF2B5EF4-FFF2-40B4-BE49-F238E27FC236}">
                <a16:creationId xmlns:a16="http://schemas.microsoft.com/office/drawing/2014/main" id="{FFB74086-C032-793D-B095-AD234EB53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610" y="786267"/>
            <a:ext cx="3904779" cy="52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91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BF3F7-9CC8-0AB3-D0C8-60218A95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pPr algn="ctr"/>
            <a:r>
              <a:rPr lang="tr-TR" dirty="0"/>
              <a:t>Kobilerin önemi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FC049-F6D1-8573-B300-4491A116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5635"/>
            <a:ext cx="6969211" cy="3583940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800" b="0" i="0" dirty="0" err="1">
                <a:effectLst/>
                <a:latin typeface="Google Sans"/>
              </a:rPr>
              <a:t>Döngüsel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ekonomi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sadece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büyük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şirketler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için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değildir</a:t>
            </a:r>
            <a:r>
              <a:rPr lang="en-US" sz="2800" b="0" i="0" dirty="0">
                <a:effectLst/>
                <a:latin typeface="Google Sans"/>
              </a:rPr>
              <a:t>. </a:t>
            </a:r>
            <a:r>
              <a:rPr lang="en-US" sz="2800" b="0" i="0" dirty="0" err="1">
                <a:effectLst/>
                <a:latin typeface="Google Sans"/>
              </a:rPr>
              <a:t>KOBİ'ler</a:t>
            </a:r>
            <a:r>
              <a:rPr lang="en-US" sz="2800" b="0" i="0" dirty="0">
                <a:effectLst/>
                <a:latin typeface="Google Sans"/>
              </a:rPr>
              <a:t>, </a:t>
            </a:r>
            <a:r>
              <a:rPr lang="en-US" sz="2800" b="0" i="0" dirty="0" err="1">
                <a:effectLst/>
                <a:latin typeface="Google Sans"/>
              </a:rPr>
              <a:t>doğal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çeviklikleri</a:t>
            </a:r>
            <a:r>
              <a:rPr lang="en-US" sz="2800" b="0" i="0" dirty="0">
                <a:effectLst/>
                <a:latin typeface="Google Sans"/>
              </a:rPr>
              <a:t>, </a:t>
            </a:r>
            <a:r>
              <a:rPr lang="en-US" sz="2800" b="0" i="0" dirty="0" err="1">
                <a:effectLst/>
                <a:latin typeface="Google Sans"/>
              </a:rPr>
              <a:t>yerel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odakları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ve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beceriklikleriyle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döngüsel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değişimin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güçlü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motorlarıdır</a:t>
            </a:r>
            <a:r>
              <a:rPr lang="en-US" sz="2800" b="0" i="0" dirty="0">
                <a:effectLst/>
                <a:latin typeface="Google Sans"/>
              </a:rPr>
              <a:t>. </a:t>
            </a:r>
            <a:r>
              <a:rPr lang="en-US" sz="2800" b="0" i="0" dirty="0" err="1">
                <a:effectLst/>
                <a:latin typeface="Google Sans"/>
              </a:rPr>
              <a:t>Yenilikçi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çözümleri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benimseyerek</a:t>
            </a:r>
            <a:r>
              <a:rPr lang="en-US" sz="2800" b="0" i="0" dirty="0">
                <a:effectLst/>
                <a:latin typeface="Google Sans"/>
              </a:rPr>
              <a:t>, </a:t>
            </a:r>
            <a:r>
              <a:rPr lang="en-US" sz="2800" b="0" i="0" dirty="0" err="1">
                <a:effectLst/>
                <a:latin typeface="Google Sans"/>
              </a:rPr>
              <a:t>topluluklarıyla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işbirliği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yaparak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ve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benzersiz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güçlerinden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yararlanarak</a:t>
            </a:r>
            <a:r>
              <a:rPr lang="en-US" sz="2800" b="0" i="0" dirty="0">
                <a:effectLst/>
                <a:latin typeface="Google Sans"/>
              </a:rPr>
              <a:t>, </a:t>
            </a:r>
            <a:r>
              <a:rPr lang="en-US" sz="2800" b="0" i="0" dirty="0" err="1">
                <a:effectLst/>
                <a:latin typeface="Google Sans"/>
              </a:rPr>
              <a:t>KOBİ'ler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hepimiz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için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daha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sürdürülebilir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ve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kaynak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açısından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verimli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bir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geleceğe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öncülük</a:t>
            </a:r>
            <a:r>
              <a:rPr lang="en-US" sz="2800" b="0" i="0" dirty="0">
                <a:effectLst/>
                <a:latin typeface="Google Sans"/>
              </a:rPr>
              <a:t> </a:t>
            </a:r>
            <a:r>
              <a:rPr lang="en-US" sz="2800" b="0" i="0" dirty="0" err="1">
                <a:effectLst/>
                <a:latin typeface="Google Sans"/>
              </a:rPr>
              <a:t>edebilirler</a:t>
            </a:r>
            <a:r>
              <a:rPr lang="en-US" sz="2800" b="0" i="0" dirty="0">
                <a:effectLst/>
                <a:latin typeface="Google Sans"/>
              </a:rPr>
              <a:t>.</a:t>
            </a:r>
            <a:endParaRPr lang="tr-TR" sz="2800" dirty="0"/>
          </a:p>
        </p:txBody>
      </p:sp>
      <p:pic>
        <p:nvPicPr>
          <p:cNvPr id="7" name="Graphic 6" descr="Sustainability">
            <a:extLst>
              <a:ext uri="{FF2B5EF4-FFF2-40B4-BE49-F238E27FC236}">
                <a16:creationId xmlns:a16="http://schemas.microsoft.com/office/drawing/2014/main" id="{804BA345-C987-0550-C260-B3417E7C1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7539" y="1405369"/>
            <a:ext cx="4047261" cy="40472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73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1ACD-F37D-F692-9F09-DAF02395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Politikalar ve problemler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2CA0E8C-ED7F-C3DC-26F6-A4870BB325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2112264"/>
          <a:ext cx="10241280" cy="395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79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A566-AF83-7138-31E1-13AC1A3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TR" sz="36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Uygulama Stratejileri</a:t>
            </a:r>
            <a:r>
              <a:rPr lang="en-TR" sz="3600" dirty="0">
                <a:solidFill>
                  <a:schemeClr val="tx1"/>
                </a:solidFill>
                <a:effectLst/>
              </a:rPr>
              <a:t> – Evde ve İşte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67D57-0A8F-25A8-FF20-D42AD8C8A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tr-TR" sz="2800" dirty="0"/>
              <a:t>Geri dönüşümü daha iyi yap</a:t>
            </a:r>
          </a:p>
          <a:p>
            <a:r>
              <a:rPr lang="tr-TR" sz="2800" dirty="0"/>
              <a:t>CO2 emisyonunu azalt</a:t>
            </a:r>
          </a:p>
          <a:p>
            <a:r>
              <a:rPr lang="tr-TR" sz="2800" dirty="0"/>
              <a:t>Beyaz Eşyanı dikkatli seç</a:t>
            </a:r>
          </a:p>
          <a:p>
            <a:r>
              <a:rPr lang="tr-TR" sz="2800" dirty="0"/>
              <a:t>Çeşmeyi Kapat</a:t>
            </a:r>
          </a:p>
          <a:p>
            <a:r>
              <a:rPr lang="tr-TR" sz="2800" dirty="0"/>
              <a:t>Daha az araba kullan</a:t>
            </a:r>
          </a:p>
          <a:p>
            <a:r>
              <a:rPr lang="tr-TR" sz="2800" dirty="0" err="1"/>
              <a:t>Elektirik</a:t>
            </a:r>
            <a:r>
              <a:rPr lang="tr-TR" sz="2800" dirty="0"/>
              <a:t> araç kullan</a:t>
            </a:r>
          </a:p>
          <a:p>
            <a:r>
              <a:rPr lang="tr-TR" sz="2800" dirty="0"/>
              <a:t>Gıdaları çöpe atma</a:t>
            </a:r>
          </a:p>
          <a:p>
            <a:r>
              <a:rPr lang="tr-TR" sz="2800" dirty="0"/>
              <a:t>Plastikleri dönüştür</a:t>
            </a:r>
          </a:p>
          <a:p>
            <a:r>
              <a:rPr lang="tr-TR" sz="2800" dirty="0"/>
              <a:t>Orman ürünlerini koru</a:t>
            </a:r>
          </a:p>
          <a:p>
            <a:r>
              <a:rPr lang="tr-TR" sz="2800" dirty="0"/>
              <a:t>Dikili bir fidanım var</a:t>
            </a:r>
          </a:p>
          <a:p>
            <a:r>
              <a:rPr lang="tr-TR" sz="2800" dirty="0"/>
              <a:t>Kendi termosunu kullan</a:t>
            </a:r>
          </a:p>
          <a:p>
            <a:r>
              <a:rPr lang="tr-TR" sz="2800" dirty="0"/>
              <a:t>Bilgiyi paylaş</a:t>
            </a:r>
          </a:p>
        </p:txBody>
      </p:sp>
    </p:spTree>
    <p:extLst>
      <p:ext uri="{BB962C8B-B14F-4D97-AF65-F5344CB8AC3E}">
        <p14:creationId xmlns:p14="http://schemas.microsoft.com/office/powerpoint/2010/main" val="354768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1DA978-2FF0-4E09-976F-91C6D4AA5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80619" y="381383"/>
            <a:ext cx="6858000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5488" y="125488"/>
            <a:ext cx="6346209" cy="609523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788104" y="2550870"/>
            <a:ext cx="2501979" cy="6112279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9BBB12-9455-421B-86B2-0EA775202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72450" y="728296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A91AC-83DF-4E65-77DC-C862B8A37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556" y="740563"/>
            <a:ext cx="4688488" cy="3232560"/>
          </a:xfrm>
        </p:spPr>
        <p:txBody>
          <a:bodyPr>
            <a:normAutofit/>
          </a:bodyPr>
          <a:lstStyle/>
          <a:p>
            <a:pPr algn="l"/>
            <a:r>
              <a:rPr lang="tr-TR" sz="3400">
                <a:solidFill>
                  <a:schemeClr val="bg1"/>
                </a:solidFill>
              </a:rPr>
              <a:t>Belediyecilik ve döngüsel ekonomi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AB85B-292B-B2CB-56A5-A13F6AFF1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556" y="4484913"/>
            <a:ext cx="4688488" cy="1360853"/>
          </a:xfrm>
        </p:spPr>
        <p:txBody>
          <a:bodyPr>
            <a:normAutofit/>
          </a:bodyPr>
          <a:lstStyle/>
          <a:p>
            <a:pPr algn="l"/>
            <a:r>
              <a:rPr lang="tr-TR" sz="1400" dirty="0">
                <a:solidFill>
                  <a:schemeClr val="bg1"/>
                </a:solidFill>
              </a:rPr>
              <a:t>Neler yapabiliriz?</a:t>
            </a:r>
          </a:p>
        </p:txBody>
      </p:sp>
      <p:pic>
        <p:nvPicPr>
          <p:cNvPr id="7" name="Graphic 6" descr="Upward trend">
            <a:extLst>
              <a:ext uri="{FF2B5EF4-FFF2-40B4-BE49-F238E27FC236}">
                <a16:creationId xmlns:a16="http://schemas.microsoft.com/office/drawing/2014/main" id="{19C18390-9C31-4C5D-3974-09AF04E89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9154" y="1199785"/>
            <a:ext cx="4449692" cy="444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FF7B-CA60-6AB4-E6CE-1E805E412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en-TR" sz="4000" kern="100" dirty="0">
                <a:effectLst/>
                <a:latin typeface="Adelle Sans Devanagari" panose="02000503000000020004" pitchFamily="2" charset="-78"/>
                <a:ea typeface="Aptos" panose="020B0004020202020204" pitchFamily="34" charset="0"/>
                <a:cs typeface="Adelle Sans Devanagari" panose="02000503000000020004" pitchFamily="2" charset="-78"/>
              </a:rPr>
              <a:t>Geçişin Finansmanı</a:t>
            </a:r>
            <a:endParaRPr lang="tr-TR" sz="4000"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CBEE6-66A0-A965-861F-967B83A3A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/>
          </a:bodyPr>
          <a:lstStyle/>
          <a:p>
            <a:r>
              <a:rPr lang="tr-TR" sz="1800"/>
              <a:t>Döngüsel ekonomiye geçiş yapan KOBİ'ler için yenilikçi finansman çözümlerine olan ihtiyacı tartışın.</a:t>
            </a:r>
          </a:p>
          <a:p>
            <a:r>
              <a:rPr lang="tr-TR" sz="1800"/>
              <a:t>Yeşil finansman, kitlesel fonlama ve devlet sübvansiyonları fikrini potansiyel kaynaklar olarak sunun.</a:t>
            </a:r>
          </a:p>
          <a:p>
            <a:r>
              <a:rPr lang="tr-TR" sz="1800"/>
              <a:t>Düşük faizli 'yeşil' krediler için finansal kuruluşlarla ortaklıklar kurmayı düşünün.</a:t>
            </a:r>
          </a:p>
          <a:p>
            <a:pPr marL="0" indent="0">
              <a:buNone/>
            </a:pPr>
            <a:endParaRPr lang="tr-TR" sz="1800"/>
          </a:p>
        </p:txBody>
      </p:sp>
      <p:pic>
        <p:nvPicPr>
          <p:cNvPr id="5" name="Picture 4" descr="Bazı elıns ile eski kırışıklı eller">
            <a:extLst>
              <a:ext uri="{FF2B5EF4-FFF2-40B4-BE49-F238E27FC236}">
                <a16:creationId xmlns:a16="http://schemas.microsoft.com/office/drawing/2014/main" id="{6735C663-ED9F-6087-28E8-FB7105270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4" r="39261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5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290D8-9CD2-4468-7F51-14BCD30F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tr-TR" sz="4000"/>
              <a:t>Teknoloji ve İnovasyon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EE80-E1F1-3146-37A0-C489C4F8C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/>
          </a:bodyPr>
          <a:lstStyle/>
          <a:p>
            <a:r>
              <a:rPr lang="tr-TR" sz="1800"/>
              <a:t>Döngüsel ekonomiyi sağlamada teknolojinin rolünü vurgulayın.</a:t>
            </a:r>
          </a:p>
          <a:p>
            <a:r>
              <a:rPr lang="tr-TR" sz="1800"/>
              <a:t>Kaynak verimliliğini optimize etmek için KOBİ'lerin Endüstri 4.0'dan yararlanabilecekleri yollar önerin.</a:t>
            </a:r>
          </a:p>
          <a:p>
            <a:r>
              <a:rPr lang="tr-TR" sz="1800"/>
              <a:t>KOBİ'lerin operasyonlarında döngüselliği geliştirmek için teknolojiyi kullandıkları örnek olayları keşfedin.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BA2C1-8A45-7882-0C29-160A4B342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43" r="30330" b="-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40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6A25-42DC-0E3A-0C61-302BE15F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tr-TR" sz="4000"/>
              <a:t>Politika ve Mevzuat Desteği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4EC3-C3DA-568D-5F12-A5D57B837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/>
          </a:bodyPr>
          <a:lstStyle/>
          <a:p>
            <a:r>
              <a:rPr lang="tr-TR" sz="1800"/>
              <a:t>Destekleyici bir düzenleyici ortamın önemini ana hatlarıyla belirtin.</a:t>
            </a:r>
          </a:p>
          <a:p>
            <a:r>
              <a:rPr lang="tr-TR" sz="1800"/>
              <a:t>Döngüsel iş modellerini teşvik eden politikalara olan ihtiyacı tartışın.</a:t>
            </a:r>
          </a:p>
          <a:p>
            <a:r>
              <a:rPr lang="tr-TR" sz="1800"/>
              <a:t>Geçiş sürecinde KOBİ'leri başarıyla destekleyen düzenleme örnekleri sunun.</a:t>
            </a:r>
          </a:p>
        </p:txBody>
      </p:sp>
      <p:pic>
        <p:nvPicPr>
          <p:cNvPr id="5" name="Picture 4" descr="Verimlilik öğeleri bulunan masa">
            <a:extLst>
              <a:ext uri="{FF2B5EF4-FFF2-40B4-BE49-F238E27FC236}">
                <a16:creationId xmlns:a16="http://schemas.microsoft.com/office/drawing/2014/main" id="{F4000E84-4F54-E2F2-9B60-CE6CB7E17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26" r="21179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34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E606-1106-2E95-CEBE-FD0B9F54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tr-TR" sz="4000"/>
              <a:t>Eğitim ve öğretim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5C6F6-78D0-082B-FB29-C758C21E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/>
          </a:bodyPr>
          <a:lstStyle/>
          <a:p>
            <a:r>
              <a:rPr lang="tr-TR" sz="1800"/>
              <a:t>Döngüsel bir modelde çalışmak için çalışanların becerilerinin geliştirilmesi ve yeniden becerilendirilmesi ihtiyacını vurgulayın.</a:t>
            </a:r>
          </a:p>
          <a:p>
            <a:r>
              <a:rPr lang="tr-TR" sz="1800"/>
              <a:t>Döngüsel ekonomi eğitim programları için eğitim kurumlarıyla işbirliği önerin.</a:t>
            </a:r>
          </a:p>
        </p:txBody>
      </p:sp>
      <p:pic>
        <p:nvPicPr>
          <p:cNvPr id="5" name="Picture 4" descr="Beyaz kağıt teknelerin önünde giden sarı kağıt tekne">
            <a:extLst>
              <a:ext uri="{FF2B5EF4-FFF2-40B4-BE49-F238E27FC236}">
                <a16:creationId xmlns:a16="http://schemas.microsoft.com/office/drawing/2014/main" id="{27F74CBA-89BA-F255-88C5-2BFDF8318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05" r="7100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03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7BE8F-2238-F715-8F8A-BD8FDE11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tr-TR" sz="4000"/>
              <a:t>Döngüsel Tedarik Zinciri Oluşturmak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8003-8993-52C3-4402-FED44DC3F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/>
          </a:bodyPr>
          <a:lstStyle/>
          <a:p>
            <a:r>
              <a:rPr lang="tr-TR" sz="1800"/>
              <a:t>Tedarik zincirinde döngüselliği sağlamak için KOBİ'lerin tedarikçilerle nasıl çalışabileceğini tartışın.</a:t>
            </a:r>
          </a:p>
          <a:p>
            <a:r>
              <a:rPr lang="tr-TR" sz="1800"/>
              <a:t>Atıkları en aza indirmek ve karbon ayak izini azaltmak için yerel kaynak kullanımını ve malzemelerin yeniden kullanımını teşvik edin.</a:t>
            </a:r>
          </a:p>
          <a:p>
            <a:endParaRPr lang="tr-TR" sz="1800"/>
          </a:p>
        </p:txBody>
      </p:sp>
      <p:pic>
        <p:nvPicPr>
          <p:cNvPr id="5" name="Picture 4" descr="Beton çatlağında büyüyen bitki">
            <a:extLst>
              <a:ext uri="{FF2B5EF4-FFF2-40B4-BE49-F238E27FC236}">
                <a16:creationId xmlns:a16="http://schemas.microsoft.com/office/drawing/2014/main" id="{7C5FD9B0-200B-FD4E-E089-943E278C8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5" r="38120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08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E98E-F31D-9162-3047-ED15726A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tr-TR" sz="4000"/>
              <a:t>İşbirliği ve Ağ Oluşturma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9EEC0-312A-3452-77C2-6F81B4E0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/>
          </a:bodyPr>
          <a:lstStyle/>
          <a:p>
            <a:r>
              <a:rPr lang="tr-TR" sz="1800"/>
              <a:t>En iyi uygulamaları ve kaynakları paylaşmak için işbirlikçi ağlar fikrini teşvik edin.</a:t>
            </a:r>
          </a:p>
          <a:p>
            <a:r>
              <a:rPr lang="tr-TR" sz="1800"/>
              <a:t>Endüstriyel simbiyozla uğraşan KOBİ'lerin örneklerini sunun.</a:t>
            </a:r>
          </a:p>
        </p:txBody>
      </p:sp>
      <p:pic>
        <p:nvPicPr>
          <p:cNvPr id="5" name="Picture 4" descr="Eller üst üste">
            <a:extLst>
              <a:ext uri="{FF2B5EF4-FFF2-40B4-BE49-F238E27FC236}">
                <a16:creationId xmlns:a16="http://schemas.microsoft.com/office/drawing/2014/main" id="{7E45551B-9D1C-0DF4-DD10-2F391DA74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57" r="14756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802B-C289-24F4-9E4D-ECD5D184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dirty="0"/>
              <a:t>BAŞLIKLAR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6D8728CD-4AEA-20D1-B307-A44BEB033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509" y="2472903"/>
            <a:ext cx="3031484" cy="30314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3589F-89FD-D857-7982-E36810EB8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60" y="2108201"/>
            <a:ext cx="6388260" cy="3760891"/>
          </a:xfrm>
        </p:spPr>
        <p:txBody>
          <a:bodyPr>
            <a:normAutofit/>
          </a:bodyPr>
          <a:lstStyle/>
          <a:p>
            <a:r>
              <a:rPr lang="tr-TR" dirty="0"/>
              <a:t>GİRİŞ</a:t>
            </a:r>
          </a:p>
          <a:p>
            <a:pPr marL="457200" indent="-457200">
              <a:buFont typeface="+mj-lt"/>
              <a:buAutoNum type="arabicPeriod"/>
            </a:pPr>
            <a:r>
              <a:rPr lang="en-T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Döngüsel Ekonomi ve İş Dünyası</a:t>
            </a:r>
          </a:p>
          <a:p>
            <a:pPr marL="457200" indent="-457200">
              <a:buFont typeface="+mj-lt"/>
              <a:buAutoNum type="arabicPeriod"/>
            </a:pPr>
            <a:r>
              <a:rPr lang="en-TR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İyi Uygulamalar ve Örnek Olay Çalışmaları</a:t>
            </a:r>
            <a:r>
              <a:rPr lang="en-TR" dirty="0">
                <a:effectLst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TR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Belediyecilik ve Döngüsel Ekonomi</a:t>
            </a:r>
            <a:endParaRPr lang="en-TR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T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Devlet Politika ve Destekleri</a:t>
            </a:r>
          </a:p>
        </p:txBody>
      </p:sp>
    </p:spTree>
    <p:extLst>
      <p:ext uri="{BB962C8B-B14F-4D97-AF65-F5344CB8AC3E}">
        <p14:creationId xmlns:p14="http://schemas.microsoft.com/office/powerpoint/2010/main" val="51450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AE64-E599-211C-BA25-B4E68DF7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tr-TR" sz="4000"/>
              <a:t>Ürün Tasarımı ve Geliştirme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89727-77CF-3C4A-47B9-1839D1B20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/>
          </a:bodyPr>
          <a:lstStyle/>
          <a:p>
            <a:r>
              <a:rPr lang="tr-TR" sz="1800"/>
              <a:t>Ürünleri uzun ömürlülük, onarılabilirlik ve geri dönüştürülebilirlik açısından tasarlamanın önemini vurgulayın.</a:t>
            </a:r>
          </a:p>
          <a:p>
            <a:r>
              <a:rPr lang="tr-TR" sz="1800"/>
              <a:t>Yenilikçi döngüsel ürünler geliştiren KOBİ'lerin başarı öykülerini paylaşın.</a:t>
            </a:r>
          </a:p>
          <a:p>
            <a:pPr marL="0" indent="0">
              <a:buNone/>
            </a:pPr>
            <a:endParaRPr lang="tr-TR" sz="1800"/>
          </a:p>
        </p:txBody>
      </p:sp>
      <p:pic>
        <p:nvPicPr>
          <p:cNvPr id="5" name="Picture 4" descr="Klasörlerdeki dosyalar">
            <a:extLst>
              <a:ext uri="{FF2B5EF4-FFF2-40B4-BE49-F238E27FC236}">
                <a16:creationId xmlns:a16="http://schemas.microsoft.com/office/drawing/2014/main" id="{2137E8E8-F804-31CE-C2A6-BC326F0DE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22" r="27983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96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0B2F-F755-2B63-B8DB-554389F9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3400"/>
              <a:t>Müşteri Etkileşimi ve Pazar Geliştirme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ADCC-A68A-FA67-F540-EA995C2E8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/>
          </a:bodyPr>
          <a:lstStyle/>
          <a:p>
            <a:r>
              <a:rPr lang="tr-TR" sz="1800"/>
              <a:t>Döngüsel ürün ve hizmetlere olan talebin artırılmasında tüketici farkındalığının rolünü tartışın.</a:t>
            </a:r>
          </a:p>
          <a:p>
            <a:r>
              <a:rPr lang="tr-TR" sz="1800"/>
              <a:t>Döngüsel ekonomi tekliflerine yönelik pazarlama stratejilerini vurgulayın.</a:t>
            </a:r>
          </a:p>
          <a:p>
            <a:endParaRPr lang="tr-TR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1EA03-9336-38AE-FE48-F18A72CC2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6" r="47287" b="-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51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7632-B1B2-EB03-DB7D-FD60CDC5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tr-TR" sz="4000"/>
              <a:t>İzleme ve değerlendirme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FD74C-516E-10DC-6D0A-C97E21F54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/>
          </a:bodyPr>
          <a:lstStyle/>
          <a:p>
            <a:r>
              <a:rPr lang="tr-TR" sz="1800"/>
              <a:t>Döngüsel ekonomi stratejilerinin ilerlemesini değerlendirmek için çerçeveler sunmak.</a:t>
            </a:r>
          </a:p>
          <a:p>
            <a:r>
              <a:rPr lang="tr-TR" sz="1800"/>
              <a:t>Kaynak kullanımı, atıkların azaltılması ve sürdürülebilirlikle ilgili temel performans göstergelerinin (KPI) kullanımını teşvik edin.</a:t>
            </a:r>
          </a:p>
          <a:p>
            <a:endParaRPr lang="tr-TR" sz="1800"/>
          </a:p>
        </p:txBody>
      </p:sp>
      <p:pic>
        <p:nvPicPr>
          <p:cNvPr id="5" name="Picture 4" descr="Belgedeki grafik ve bir kalem">
            <a:extLst>
              <a:ext uri="{FF2B5EF4-FFF2-40B4-BE49-F238E27FC236}">
                <a16:creationId xmlns:a16="http://schemas.microsoft.com/office/drawing/2014/main" id="{414E72C9-798D-F857-4D9B-B0593B12B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3" r="21942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7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AC7B0-E566-73BD-4DD4-83D0618D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ctr"/>
            <a:r>
              <a:rPr lang="tr-TR" sz="3000" dirty="0">
                <a:solidFill>
                  <a:schemeClr val="bg1"/>
                </a:solidFill>
              </a:rPr>
              <a:t>Devlet politika ve destekleri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ADD8E-214F-3E23-B05E-9B05CFCC1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b="0" i="0" dirty="0" err="1">
                <a:effectLst/>
                <a:latin typeface="Google Sans"/>
              </a:rPr>
              <a:t>Yeşil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Mutabakat</a:t>
            </a:r>
            <a:r>
              <a:rPr lang="en-US" sz="1700" b="0" i="0" dirty="0">
                <a:effectLst/>
                <a:latin typeface="Google Sans"/>
              </a:rPr>
              <a:t>: </a:t>
            </a:r>
            <a:r>
              <a:rPr lang="en-US" sz="1700" b="0" i="0" dirty="0" err="1">
                <a:effectLst/>
                <a:latin typeface="Google Sans"/>
              </a:rPr>
              <a:t>Türkiye</a:t>
            </a:r>
            <a:r>
              <a:rPr lang="en-US" sz="1700" b="0" i="0" dirty="0">
                <a:effectLst/>
                <a:latin typeface="Google Sans"/>
              </a:rPr>
              <a:t>, 2053 </a:t>
            </a:r>
            <a:r>
              <a:rPr lang="en-US" sz="1700" b="0" i="0" dirty="0" err="1">
                <a:effectLst/>
                <a:latin typeface="Google Sans"/>
              </a:rPr>
              <a:t>yılında</a:t>
            </a:r>
            <a:r>
              <a:rPr lang="en-US" sz="1700" b="0" i="0" dirty="0">
                <a:effectLst/>
                <a:latin typeface="Google Sans"/>
              </a:rPr>
              <a:t> net </a:t>
            </a:r>
            <a:r>
              <a:rPr lang="en-US" sz="1700" b="0" i="0" dirty="0" err="1">
                <a:effectLst/>
                <a:latin typeface="Google Sans"/>
              </a:rPr>
              <a:t>sıfır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emisyon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hedefine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ulaşmak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için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Yeşil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Mutabakat'ı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benimsemiştir</a:t>
            </a:r>
            <a:r>
              <a:rPr lang="en-US" sz="1700" b="0" i="0" dirty="0">
                <a:effectLst/>
                <a:latin typeface="Google Sans"/>
              </a:rPr>
              <a:t>. </a:t>
            </a:r>
            <a:r>
              <a:rPr lang="en-US" sz="1700" b="0" i="0" dirty="0" err="1">
                <a:effectLst/>
                <a:latin typeface="Google Sans"/>
              </a:rPr>
              <a:t>Yeşil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Mutabakat</a:t>
            </a:r>
            <a:r>
              <a:rPr lang="en-US" sz="1700" b="0" i="0" dirty="0">
                <a:effectLst/>
                <a:latin typeface="Google Sans"/>
              </a:rPr>
              <a:t>, </a:t>
            </a:r>
            <a:r>
              <a:rPr lang="en-US" sz="1700" b="0" i="0" dirty="0" err="1">
                <a:effectLst/>
                <a:latin typeface="Google Sans"/>
              </a:rPr>
              <a:t>döngüsel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ekonominin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benimsenmesini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teşvik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eden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bir</a:t>
            </a:r>
            <a:r>
              <a:rPr lang="en-US" sz="1700" b="0" i="0" dirty="0">
                <a:effectLst/>
                <a:latin typeface="Google Sans"/>
              </a:rPr>
              <a:t> dizi </a:t>
            </a:r>
            <a:r>
              <a:rPr lang="en-US" sz="1700" b="0" i="0" dirty="0" err="1">
                <a:effectLst/>
                <a:latin typeface="Google Sans"/>
              </a:rPr>
              <a:t>önlemi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içerir</a:t>
            </a:r>
            <a:r>
              <a:rPr lang="en-US" sz="1700" b="0" i="0" dirty="0">
                <a:effectLst/>
                <a:latin typeface="Google Sans"/>
              </a:rPr>
              <a:t>.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latin typeface="Google Sans"/>
              </a:rPr>
              <a:t>Geri </a:t>
            </a:r>
            <a:r>
              <a:rPr lang="en-US" sz="1700" b="0" i="0" dirty="0" err="1">
                <a:effectLst/>
                <a:latin typeface="Google Sans"/>
              </a:rPr>
              <a:t>dönüşüm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ve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yeniden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kullanıma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yönelik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yatırımlara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teşvikler</a:t>
            </a:r>
            <a:r>
              <a:rPr lang="en-US" sz="1700" b="0" i="0" dirty="0">
                <a:effectLst/>
                <a:latin typeface="Google Sans"/>
              </a:rPr>
              <a:t>: </a:t>
            </a:r>
            <a:r>
              <a:rPr lang="en-US" sz="1700" b="0" i="0" dirty="0" err="1">
                <a:effectLst/>
                <a:latin typeface="Google Sans"/>
              </a:rPr>
              <a:t>Yeşil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Mutabakat</a:t>
            </a:r>
            <a:r>
              <a:rPr lang="en-US" sz="1700" b="0" i="0" dirty="0">
                <a:effectLst/>
                <a:latin typeface="Google Sans"/>
              </a:rPr>
              <a:t>, </a:t>
            </a:r>
            <a:r>
              <a:rPr lang="en-US" sz="1700" b="0" i="0" dirty="0" err="1">
                <a:effectLst/>
                <a:latin typeface="Google Sans"/>
              </a:rPr>
              <a:t>geri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dönüşüm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ve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yeniden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kullanıma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yönelik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yatırımlara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vergi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indirimleri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ve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teşvikler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sağlamaktadır</a:t>
            </a:r>
            <a:r>
              <a:rPr lang="en-US" sz="1700" b="0" i="0" dirty="0">
                <a:effectLst/>
                <a:latin typeface="Google Sans"/>
              </a:rPr>
              <a:t>. Bu </a:t>
            </a:r>
            <a:r>
              <a:rPr lang="en-US" sz="1700" b="0" i="0" dirty="0" err="1">
                <a:effectLst/>
                <a:latin typeface="Google Sans"/>
              </a:rPr>
              <a:t>teşvikler</a:t>
            </a:r>
            <a:r>
              <a:rPr lang="en-US" sz="1700" b="0" i="0" dirty="0">
                <a:effectLst/>
                <a:latin typeface="Google Sans"/>
              </a:rPr>
              <a:t>, </a:t>
            </a:r>
            <a:r>
              <a:rPr lang="en-US" sz="1700" b="0" i="0" dirty="0" err="1">
                <a:effectLst/>
                <a:latin typeface="Google Sans"/>
              </a:rPr>
              <a:t>bu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alandaki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yatırımları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teşvik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ederek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atık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miktarını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azaltmaya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ve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kaynakların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verimli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kullanımını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artırmaya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yardımcı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olmaktadır</a:t>
            </a:r>
            <a:r>
              <a:rPr lang="en-US" sz="1700" b="0" i="0" dirty="0">
                <a:effectLst/>
                <a:latin typeface="Google Sans"/>
              </a:rPr>
              <a:t>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700" b="0" i="0" dirty="0" err="1">
                <a:effectLst/>
                <a:latin typeface="Google Sans"/>
              </a:rPr>
              <a:t>Döngüsel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ekonomiye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yönelik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araştırma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ve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geliştirme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faaliyetlerine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destek</a:t>
            </a:r>
            <a:r>
              <a:rPr lang="en-US" sz="1700" b="0" i="0" dirty="0">
                <a:effectLst/>
                <a:latin typeface="Google Sans"/>
              </a:rPr>
              <a:t>: </a:t>
            </a:r>
            <a:r>
              <a:rPr lang="en-US" sz="1700" b="0" i="0" dirty="0" err="1">
                <a:effectLst/>
                <a:latin typeface="Google Sans"/>
              </a:rPr>
              <a:t>Yeşil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Mutabakat</a:t>
            </a:r>
            <a:r>
              <a:rPr lang="en-US" sz="1700" b="0" i="0" dirty="0">
                <a:effectLst/>
                <a:latin typeface="Google Sans"/>
              </a:rPr>
              <a:t>, </a:t>
            </a:r>
            <a:r>
              <a:rPr lang="en-US" sz="1700" b="0" i="0" dirty="0" err="1">
                <a:effectLst/>
                <a:latin typeface="Google Sans"/>
              </a:rPr>
              <a:t>döngüsel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ekonomiye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yönelik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araştırma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ve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geliştirme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faaliyetlerine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destek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sağlamaktadır</a:t>
            </a:r>
            <a:r>
              <a:rPr lang="en-US" sz="1700" b="0" i="0" dirty="0">
                <a:effectLst/>
                <a:latin typeface="Google Sans"/>
              </a:rPr>
              <a:t>. Bu </a:t>
            </a:r>
            <a:r>
              <a:rPr lang="en-US" sz="1700" b="0" i="0" dirty="0" err="1">
                <a:effectLst/>
                <a:latin typeface="Google Sans"/>
              </a:rPr>
              <a:t>destek</a:t>
            </a:r>
            <a:r>
              <a:rPr lang="en-US" sz="1700" b="0" i="0" dirty="0">
                <a:effectLst/>
                <a:latin typeface="Google Sans"/>
              </a:rPr>
              <a:t>, yeni </a:t>
            </a:r>
            <a:r>
              <a:rPr lang="en-US" sz="1700" b="0" i="0" dirty="0" err="1">
                <a:effectLst/>
                <a:latin typeface="Google Sans"/>
              </a:rPr>
              <a:t>teknolojilerin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geliştirilmesini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teşvik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ederek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döngüsel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ekonominin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benimsenmesini</a:t>
            </a:r>
            <a:r>
              <a:rPr lang="en-US" sz="1700" b="0" i="0" dirty="0">
                <a:effectLst/>
                <a:latin typeface="Google Sans"/>
              </a:rPr>
              <a:t> </a:t>
            </a:r>
            <a:r>
              <a:rPr lang="en-US" sz="1700" b="0" i="0" dirty="0" err="1">
                <a:effectLst/>
                <a:latin typeface="Google Sans"/>
              </a:rPr>
              <a:t>daha</a:t>
            </a:r>
            <a:r>
              <a:rPr lang="en-US" sz="1700" b="0" i="0" dirty="0">
                <a:effectLst/>
                <a:latin typeface="Google Sans"/>
              </a:rPr>
              <a:t> da </a:t>
            </a:r>
            <a:r>
              <a:rPr lang="en-US" sz="1700" b="0" i="0" dirty="0" err="1">
                <a:effectLst/>
                <a:latin typeface="Google Sans"/>
              </a:rPr>
              <a:t>kolaylaştırmaktadır</a:t>
            </a:r>
            <a:r>
              <a:rPr lang="en-US" sz="1700" b="0" i="0" dirty="0">
                <a:effectLst/>
                <a:latin typeface="Google Sans"/>
              </a:rPr>
              <a:t>.</a:t>
            </a:r>
          </a:p>
          <a:p>
            <a:pPr>
              <a:lnSpc>
                <a:spcPct val="110000"/>
              </a:lnSpc>
            </a:pP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1178503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C7B0-E566-73BD-4DD4-83D0618D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78" y="795528"/>
            <a:ext cx="10463702" cy="1234440"/>
          </a:xfrm>
        </p:spPr>
        <p:txBody>
          <a:bodyPr/>
          <a:lstStyle/>
          <a:p>
            <a:r>
              <a:rPr lang="tr-TR" dirty="0"/>
              <a:t>Devlet politika ve destekleri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ADD8E-214F-3E23-B05E-9B05CFCC1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Sıfır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Projesi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Sıfır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Projesi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miktarını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azaltmayı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kaynakların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verimli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kullanımını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artırmayı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amaçlayan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ulusal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programdır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Proje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yerel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yönetimler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vatandaşlar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özel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sektör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işbirlikleri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aracılığıyla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yürütülmektedir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Geri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yeniden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kullanıma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yönelik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yatırımlara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teşvikler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Proje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yeniden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kullanıma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yönelik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yatırımlara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vergi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indirimleri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teşvikler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sağlamaktadır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Bu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teşvikler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bu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alandaki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yatırımları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teşvik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ederek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miktarını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azaltmaya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kaynakların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verimli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kullanımını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artırmaya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yardımcı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olmaktadır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toplama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hizmetlerine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yönelik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destek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Proje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toplama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hizmetlerine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yönelik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destek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sağlamaktadır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Bu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destek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yerel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yönetimlerin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toplama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hizmetlerini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daha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etkin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şekilde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yürütmelerine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yardımcı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olmaktadır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kaynağında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ayrıştırılmasına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yönelik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eğitim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bilinçlendirme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çalışmaları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Proje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kaynağında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ayrıştırılmasına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yönelik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eğitim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bilinçlendirme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çalışmaları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yapmaktadır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Bu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çalışmalar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vatandaşların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kaynağında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ayrıştırılması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konusunda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farkındalık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kazanmalarına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yardımcı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olmaktadır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8692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C7B0-E566-73BD-4DD4-83D0618D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78" y="795528"/>
            <a:ext cx="10463702" cy="1234440"/>
          </a:xfrm>
        </p:spPr>
        <p:txBody>
          <a:bodyPr/>
          <a:lstStyle/>
          <a:p>
            <a:r>
              <a:rPr lang="tr-TR" dirty="0"/>
              <a:t>Devlet politika ve destekleri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ADD8E-214F-3E23-B05E-9B05CFCC1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Sıfır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Projesi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1F1F1F"/>
                </a:solidFill>
                <a:latin typeface="Google Sans"/>
              </a:rPr>
              <a:t>Başarıları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miktarında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azalma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Proje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kapsamında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yürütülen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çalışmalar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sonucunda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Türkiye'de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miktarı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azalmaya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başlamıştır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Örneğin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Türkiye'de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oranı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2022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yılında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%25'e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ulaşmıştır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Bu, 2013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yılındaki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%10'luk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orana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göre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önemli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artıştır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Geri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yeniden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kullanımda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artış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Proje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kapsamında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yürütülen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çalışmalar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sonucunda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Türkiye'de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yeniden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kullanımda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artış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yaşanmıştır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Örneğin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Türkiye'de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plastik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oranı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2022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yılında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%70'e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ulaşmıştır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Bu, 2013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yılındaki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%30'luk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orana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göre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önemli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artıştır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kaynağında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ayrıştırılmasında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artış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Proje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kapsamında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yürütülen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çalışmalar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sonucunda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Türkiye'de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kaynağında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ayrıştırılmasında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artış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yaşanmıştır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Örneğin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Türkiye'de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kaynağında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ayrıştırılma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oranı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2022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yılında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%60'a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ulaşmıştır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Bu, 2013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yılındaki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%20'lik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orana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göre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önemli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artıştır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087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C7B0-E566-73BD-4DD4-83D0618D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78" y="795528"/>
            <a:ext cx="10463702" cy="1234440"/>
          </a:xfrm>
        </p:spPr>
        <p:txBody>
          <a:bodyPr/>
          <a:lstStyle/>
          <a:p>
            <a:r>
              <a:rPr lang="tr-TR" dirty="0"/>
              <a:t>Devlet politika ve destekleri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ADD8E-214F-3E23-B05E-9B05CFCC1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Geri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Kanunu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: 2872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sayılı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Çevre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Kanunu'nun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12.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maddesi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kapsamında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çıkarılmış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yasadır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Kanun,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dönüşümün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teşvik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edilmesini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miktarının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azaltılmasını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amaçlamaktadır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Kanunun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temel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hükümleri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şunlardır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Geri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dönüşümün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zorunlu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hale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getirilmesi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: Kanun, 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bazı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ürünlerin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dönüşümünün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zorunlu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hale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getirilmesini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öngörmektedir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 Bu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ürünler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arasında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plastik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şişeler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 cam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şişeler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 metal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kutular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 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piller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 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elektronik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eşyalar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ambalajlar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yer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almaktadır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Geri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oranlarının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artırılması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için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hedef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belirlenmesi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: Kanun, 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oranlarının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artırılması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için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hedef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belirlemektedir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 Bu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hedef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 2023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yılı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için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%35, 2027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yılı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için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%45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olarak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belirlenmiştir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Geri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faaliyetlerinin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izlenmesi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değerlendirilmesi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: Kanun, 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faaliyetlerinin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izlenmesi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değerlendirilmesi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için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gerekli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düzenlemeleri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öngörmektedir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 Bu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düzenlemeler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 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oranlarının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artırılması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için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gerekli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tedbirlerin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alınmasını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amaçlamaktadır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607045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C7B0-E566-73BD-4DD4-83D0618D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78" y="795528"/>
            <a:ext cx="10463702" cy="1234440"/>
          </a:xfrm>
        </p:spPr>
        <p:txBody>
          <a:bodyPr/>
          <a:lstStyle/>
          <a:p>
            <a:r>
              <a:rPr lang="tr-TR" dirty="0"/>
              <a:t>Devlet politika ve destekleri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ADD8E-214F-3E23-B05E-9B05CFCC1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Döngüsel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Ekonomi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Ulusal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Stratejisi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Döngüsel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Ekonomi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Ulusal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Stratejisi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Türkiye'nin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döngüsel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ekonomiye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geçişini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desteklemek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için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2023-2027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yılları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arasında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uygulanacak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stratejidir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Strateji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döngüsel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ekonominin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benimsenmesini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teşvik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etmek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miktarını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azaltmak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kaynakların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verimli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kullanımını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artırmak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için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çeşitli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hedefler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eylem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planları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içermektedir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Hedefler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Geri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oranını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2027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yılına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kadar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%45'e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çıkarmak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miktarını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2027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yılına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kadar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%20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azaltmak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Kaynakların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verimli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kullanımını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2027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yılına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kadar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%25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artırmak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512865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C7B0-E566-73BD-4DD4-83D0618D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78" y="795528"/>
            <a:ext cx="10463702" cy="1234440"/>
          </a:xfrm>
        </p:spPr>
        <p:txBody>
          <a:bodyPr/>
          <a:lstStyle/>
          <a:p>
            <a:r>
              <a:rPr lang="tr-TR" dirty="0"/>
              <a:t>Devlet politika ve destekleri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ADD8E-214F-3E23-B05E-9B05CFCC1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Döngüsel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Ekonomi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Ulusal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Stratejisi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1F1F1F"/>
                </a:solidFill>
                <a:latin typeface="Google Sans"/>
              </a:rPr>
              <a:t>Eylem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1F1F1F"/>
                </a:solidFill>
                <a:latin typeface="Google Sans"/>
              </a:rPr>
              <a:t>Planı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:</a:t>
            </a:r>
          </a:p>
          <a:p>
            <a:pPr lvl="1"/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kaynağında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ayrıştırılmasının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teşvik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edilmesi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lvl="1"/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Geri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yeniden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kullanıma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yönelik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yatırımların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teşvik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edilmesi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lvl="1"/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Atıklardan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enerji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üretiminin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teşvik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edilmesi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lvl="1"/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Döngüsel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ekonomiye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yönelik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farkındalık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artırıcı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çalışmaların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yapılması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720337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C7B0-E566-73BD-4DD4-83D0618D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78" y="795528"/>
            <a:ext cx="10463702" cy="1234440"/>
          </a:xfrm>
        </p:spPr>
        <p:txBody>
          <a:bodyPr/>
          <a:lstStyle/>
          <a:p>
            <a:r>
              <a:rPr lang="tr-TR" dirty="0"/>
              <a:t>Devlet politika ve destekleri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ADD8E-214F-3E23-B05E-9B05CFCC1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Bu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politika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programların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uygulanmasıyla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Türkiye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döngüsel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ekonomiye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geçişte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önemli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ilerleme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kaydetmiştir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Örneğin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Türkiye'de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geri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dönüşüm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oranı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2022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yılında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%25'e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ulaşmıştır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Bu, 2013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yılındaki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%10'luk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orana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göre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önemli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bir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artıştır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72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1EE72-B814-F6EF-1844-00FA5E59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anchor="t">
            <a:normAutofit/>
          </a:bodyPr>
          <a:lstStyle/>
          <a:p>
            <a:r>
              <a:rPr lang="tr-TR" sz="2800"/>
              <a:t>Döngüsel vs linear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467E4D-8EC8-D9CE-123C-9B8A94E49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9" b="16738"/>
          <a:stretch/>
        </p:blipFill>
        <p:spPr bwMode="auto">
          <a:xfrm>
            <a:off x="20" y="432"/>
            <a:ext cx="1219198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2BDAD2B-F1E2-38F5-E318-F407B797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>
            <a:normAutofit/>
          </a:bodyPr>
          <a:lstStyle/>
          <a:p>
            <a:endParaRPr lang="en-US" sz="140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95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BBC7-A9E4-106E-3ED2-2ECA803D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Devlet Destekleri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B3F69-9CC3-8A1E-FD1F-7B40DF1CD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https://www.kosgeb.gov.tr/site/tr/genel/detay/9030/sanayide-yesil-donusume-450-milyon-dolar-destek</a:t>
            </a:r>
            <a:r>
              <a:rPr lang="tr-TR" dirty="0"/>
              <a:t> </a:t>
            </a:r>
          </a:p>
          <a:p>
            <a:r>
              <a:rPr lang="tr-TR" dirty="0">
                <a:hlinkClick r:id="rId3"/>
              </a:rPr>
              <a:t>https://yesildonusum.sanayi.gov.tr/</a:t>
            </a:r>
            <a:r>
              <a:rPr lang="tr-TR" dirty="0"/>
              <a:t> </a:t>
            </a:r>
          </a:p>
          <a:p>
            <a:r>
              <a:rPr lang="tr-TR" dirty="0">
                <a:hlinkClick r:id="rId4"/>
              </a:rPr>
              <a:t>https://www.sanayi.gov.tr/medya/duyurular/bireysel-danismanlik-hizmetleri-alimi-duyurusu</a:t>
            </a:r>
            <a:endParaRPr lang="tr-TR" dirty="0"/>
          </a:p>
          <a:p>
            <a:endParaRPr lang="tr-TR" dirty="0"/>
          </a:p>
          <a:p>
            <a:r>
              <a:rPr lang="tr-TR" dirty="0">
                <a:hlinkClick r:id="rId5"/>
              </a:rPr>
              <a:t>https://www.ab.gov.tr/guncel-hibeler_50801.html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8254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fikte kalemin açılı görüntüsü">
            <a:extLst>
              <a:ext uri="{FF2B5EF4-FFF2-40B4-BE49-F238E27FC236}">
                <a16:creationId xmlns:a16="http://schemas.microsoft.com/office/drawing/2014/main" id="{AAC3588C-7648-88ED-17C5-9CE55E508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40" b="7090"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33776-1A5B-8EE3-26A3-C76680E58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1"/>
            <a:ext cx="9144000" cy="3850276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sonuç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7B644CC-DA20-C1A0-C969-A434EDC84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8793"/>
            <a:ext cx="9144000" cy="83602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162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FFF8-E026-AF32-DE4C-E376E0EC5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GİRİŞ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9E6ED9-840D-5C56-758D-F19660BE76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776953"/>
            <a:ext cx="6912217" cy="478041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2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76AF0-94F0-B8CB-E462-B5609371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39" y="431734"/>
            <a:ext cx="5268036" cy="108782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tr-TR" dirty="0"/>
              <a:t>Döngüsel Ekonomi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DCDFB-A686-FD22-900D-43876F5DF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1890583"/>
            <a:ext cx="6700672" cy="3731469"/>
          </a:xfrm>
        </p:spPr>
        <p:txBody>
          <a:bodyPr anchor="t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Doğayı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taklit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eder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, 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kaynakları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sürekli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kullanarak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çöpe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atmaz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Daha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az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yeni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kaynak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çekerek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doğayı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korur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kirliliği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azaltır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Atıkları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önler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veya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tekrar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kullanarak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depo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yükünü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emisyonları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düşürür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Verimli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üretim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, 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yenilenebilir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enerji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akıllı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lojistikle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genel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çevre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ayak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izini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küçültür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Toksik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olmayan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malzemeler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akıllı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tasarım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, 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ekosistemleri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korur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ve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doğal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döngüye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kolayca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geri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dönmelerini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Google Sans"/>
              </a:rPr>
              <a:t>sağlar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>
              <a:lnSpc>
                <a:spcPct val="110000"/>
              </a:lnSpc>
            </a:pPr>
            <a:endParaRPr lang="tr-TR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E0E66-136F-2F2D-7C44-489AFB96E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562F9-EABE-7DC4-91DF-E7684F9C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İş dünyası ve döngüsel ekonomi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F310F9-3F02-00CA-B18C-A45444E27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94881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5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07853-9271-8993-0BE4-A59FA686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10068975" cy="1066800"/>
          </a:xfrm>
        </p:spPr>
        <p:txBody>
          <a:bodyPr anchor="b">
            <a:normAutofit/>
          </a:bodyPr>
          <a:lstStyle/>
          <a:p>
            <a:r>
              <a:rPr lang="tr-TR" sz="4000" dirty="0"/>
              <a:t>Başarı Örnekleri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7198-1055-C659-3F59-33F6667F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80775"/>
            <a:ext cx="5865905" cy="3632824"/>
          </a:xfrm>
        </p:spPr>
        <p:txBody>
          <a:bodyPr anchor="t">
            <a:normAutofit/>
          </a:bodyPr>
          <a:lstStyle/>
          <a:p>
            <a:r>
              <a:rPr lang="en-US" sz="1800" b="0" i="0">
                <a:effectLst/>
                <a:latin typeface="Google Sans"/>
              </a:rPr>
              <a:t>MUD Jeans: Bu Hollandalı şirket, müşterileri yıkanmış kotlarını onarım veya geri dönüşüm için geri göndermeye teşvik ederek kot "kiralama" hizmeti sunuyor. Daha sonra denim yeni kotlar yapmak için kullanılarak tekstil endüstrisindeki döngü kapatılıyor. </a:t>
            </a:r>
            <a:endParaRPr lang="tr-TR" sz="18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87388E-0DBA-F702-66F2-70AB757FD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r="-3" b="-3"/>
          <a:stretch/>
        </p:blipFill>
        <p:spPr bwMode="auto">
          <a:xfrm>
            <a:off x="7646838" y="198077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0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07853-9271-8993-0BE4-A59FA686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tr-TR" sz="4000" dirty="0"/>
              <a:t>Başarı Örnekleri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7198-1055-C659-3F59-33F6667F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/>
          </a:bodyPr>
          <a:lstStyle/>
          <a:p>
            <a:r>
              <a:rPr lang="en-US" sz="1800" b="0" i="0">
                <a:effectLst/>
                <a:latin typeface="Google Sans"/>
              </a:rPr>
              <a:t>Too Good To Go: Bu uygulama, restoranları ve marketleri tüketicilerle birleştirerek, fazla gıdayı indirimli fiyatlarla satıyor. Bu, gıda israfını azaltırken hem işletmelere hem de bireylere tasarruf sağlıyor.</a:t>
            </a:r>
            <a:endParaRPr lang="tr-TR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lılı sebze ve meyve">
            <a:extLst>
              <a:ext uri="{FF2B5EF4-FFF2-40B4-BE49-F238E27FC236}">
                <a16:creationId xmlns:a16="http://schemas.microsoft.com/office/drawing/2014/main" id="{74E1A38D-3E55-7E5A-DB53-DC924AE87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43" r="22662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0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07853-9271-8993-0BE4-A59FA686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tr-TR" sz="4000" dirty="0"/>
              <a:t>Başarı Örnekleri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7198-1055-C659-3F59-33F6667F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/>
          </a:bodyPr>
          <a:lstStyle/>
          <a:p>
            <a:r>
              <a:rPr lang="en-US" sz="1800" b="0" i="0">
                <a:effectLst/>
                <a:latin typeface="Google Sans"/>
              </a:rPr>
              <a:t>Nook Design: Bu İngiliz şirketi, atılan kahve telvelerini güzel ve işlevsel sofra takımlarına dönüştürerek, atığa yeni bir hayat vererek ve onu çöp depolama alanlarından uzaklaştırıyor.</a:t>
            </a:r>
            <a:endParaRPr lang="tr-TR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sat atık chenware">
            <a:extLst>
              <a:ext uri="{FF2B5EF4-FFF2-40B4-BE49-F238E27FC236}">
                <a16:creationId xmlns:a16="http://schemas.microsoft.com/office/drawing/2014/main" id="{D992A7A8-8B03-9BA9-5518-443C159DC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4" r="39631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6104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2E3920"/>
      </a:dk2>
      <a:lt2>
        <a:srgbClr val="E2E8E7"/>
      </a:lt2>
      <a:accent1>
        <a:srgbClr val="C696A1"/>
      </a:accent1>
      <a:accent2>
        <a:srgbClr val="BA8A7F"/>
      </a:accent2>
      <a:accent3>
        <a:srgbClr val="B7A17D"/>
      </a:accent3>
      <a:accent4>
        <a:srgbClr val="A5A772"/>
      </a:accent4>
      <a:accent5>
        <a:srgbClr val="97AA80"/>
      </a:accent5>
      <a:accent6>
        <a:srgbClr val="7FAE77"/>
      </a:accent6>
      <a:hlink>
        <a:srgbClr val="568E82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1468</Words>
  <Application>Microsoft Macintosh PowerPoint</Application>
  <PresentationFormat>Widescreen</PresentationFormat>
  <Paragraphs>120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Adelle Sans Devanagari</vt:lpstr>
      <vt:lpstr>Aptos</vt:lpstr>
      <vt:lpstr>Arial</vt:lpstr>
      <vt:lpstr>Gill Sans Nova</vt:lpstr>
      <vt:lpstr>Google Sans</vt:lpstr>
      <vt:lpstr>GradientRiseVTI</vt:lpstr>
      <vt:lpstr>Döngüsel Ekonomi ve Yerel Kalkınma: Destek Mekanizmaları ve İşbirliği </vt:lpstr>
      <vt:lpstr>BAŞLIKLAR</vt:lpstr>
      <vt:lpstr>Döngüsel vs linear</vt:lpstr>
      <vt:lpstr>GİRİŞ</vt:lpstr>
      <vt:lpstr>Döngüsel Ekonomi</vt:lpstr>
      <vt:lpstr>İş dünyası ve döngüsel ekonomi</vt:lpstr>
      <vt:lpstr>Başarı Örnekleri</vt:lpstr>
      <vt:lpstr>Başarı Örnekleri</vt:lpstr>
      <vt:lpstr>Başarı Örnekleri</vt:lpstr>
      <vt:lpstr>Kobilerin önemi</vt:lpstr>
      <vt:lpstr>Politikalar ve problemler</vt:lpstr>
      <vt:lpstr>Uygulama Stratejileri – Evde ve İşte</vt:lpstr>
      <vt:lpstr>Belediyecilik ve döngüsel ekonomi</vt:lpstr>
      <vt:lpstr>Geçişin Finansmanı</vt:lpstr>
      <vt:lpstr>Teknoloji ve İnovasyon</vt:lpstr>
      <vt:lpstr>Politika ve Mevzuat Desteği</vt:lpstr>
      <vt:lpstr>Eğitim ve öğretim</vt:lpstr>
      <vt:lpstr>Döngüsel Tedarik Zinciri Oluşturmak</vt:lpstr>
      <vt:lpstr>İşbirliği ve Ağ Oluşturma</vt:lpstr>
      <vt:lpstr>Ürün Tasarımı ve Geliştirme</vt:lpstr>
      <vt:lpstr>Müşteri Etkileşimi ve Pazar Geliştirme</vt:lpstr>
      <vt:lpstr>İzleme ve değerlendirme</vt:lpstr>
      <vt:lpstr>Devlet politika ve destekleri</vt:lpstr>
      <vt:lpstr>Devlet politika ve destekleri</vt:lpstr>
      <vt:lpstr>Devlet politika ve destekleri</vt:lpstr>
      <vt:lpstr>Devlet politika ve destekleri</vt:lpstr>
      <vt:lpstr>Devlet politika ve destekleri</vt:lpstr>
      <vt:lpstr>Devlet politika ve destekleri</vt:lpstr>
      <vt:lpstr>Devlet politika ve destekleri</vt:lpstr>
      <vt:lpstr>Devlet Destekleri</vt:lpstr>
      <vt:lpstr>sonuç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economy and Small and medium-sized enterprises (SMEs): policy instruments and support</dc:title>
  <dc:creator>Omer Yazici</dc:creator>
  <cp:lastModifiedBy>Omer Yazici</cp:lastModifiedBy>
  <cp:revision>7</cp:revision>
  <dcterms:created xsi:type="dcterms:W3CDTF">2023-12-26T17:09:27Z</dcterms:created>
  <dcterms:modified xsi:type="dcterms:W3CDTF">2024-09-05T06:27:35Z</dcterms:modified>
</cp:coreProperties>
</file>